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45"/>
  </p:notesMasterIdLst>
  <p:sldIdLst>
    <p:sldId id="263" r:id="rId5"/>
    <p:sldId id="264" r:id="rId6"/>
    <p:sldId id="269" r:id="rId7"/>
    <p:sldId id="265" r:id="rId8"/>
    <p:sldId id="256" r:id="rId9"/>
    <p:sldId id="257" r:id="rId10"/>
    <p:sldId id="258" r:id="rId11"/>
    <p:sldId id="259" r:id="rId12"/>
    <p:sldId id="260" r:id="rId13"/>
    <p:sldId id="261" r:id="rId14"/>
    <p:sldId id="262" r:id="rId15"/>
    <p:sldId id="270" r:id="rId16"/>
    <p:sldId id="271" r:id="rId17"/>
    <p:sldId id="272" r:id="rId18"/>
    <p:sldId id="273" r:id="rId19"/>
    <p:sldId id="274" r:id="rId20"/>
    <p:sldId id="275" r:id="rId21"/>
    <p:sldId id="276" r:id="rId22"/>
    <p:sldId id="277" r:id="rId23"/>
    <p:sldId id="278" r:id="rId24"/>
    <p:sldId id="279" r:id="rId25"/>
    <p:sldId id="280" r:id="rId26"/>
    <p:sldId id="335" r:id="rId27"/>
    <p:sldId id="336" r:id="rId28"/>
    <p:sldId id="337" r:id="rId29"/>
    <p:sldId id="338" r:id="rId30"/>
    <p:sldId id="327" r:id="rId31"/>
    <p:sldId id="328" r:id="rId32"/>
    <p:sldId id="339" r:id="rId33"/>
    <p:sldId id="340" r:id="rId34"/>
    <p:sldId id="331" r:id="rId35"/>
    <p:sldId id="341" r:id="rId36"/>
    <p:sldId id="342" r:id="rId37"/>
    <p:sldId id="330" r:id="rId38"/>
    <p:sldId id="333" r:id="rId39"/>
    <p:sldId id="343" r:id="rId40"/>
    <p:sldId id="332" r:id="rId41"/>
    <p:sldId id="334" r:id="rId42"/>
    <p:sldId id="345" r:id="rId43"/>
    <p:sldId id="344" r:id="rId44"/>
  </p:sldIdLst>
  <p:sldSz cx="12192000" cy="6858000"/>
  <p:notesSz cx="6858000" cy="9144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285CAFD-C630-4253-B8C7-1D372EB950E7}" v="3" dt="2026-08-30T19:59:12.57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63" d="100"/>
          <a:sy n="63" d="100"/>
        </p:scale>
        <p:origin x="84" y="2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viewProps" Target="viewProps.xml"/><Relationship Id="rId50" Type="http://schemas.microsoft.com/office/2015/10/relationships/revisionInfo" Target="revisionInfo.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notesMaster" Target="notesMasters/notes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theme" Target="theme/theme1.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presProps" Target="presProps.xml"/><Relationship Id="rId20" Type="http://schemas.openxmlformats.org/officeDocument/2006/relationships/slide" Target="slides/slide16.xml"/><Relationship Id="rId41" Type="http://schemas.openxmlformats.org/officeDocument/2006/relationships/slide" Target="slides/slide37.xml"/><Relationship Id="rId1" Type="http://schemas.openxmlformats.org/officeDocument/2006/relationships/customXml" Target="../customXml/item1.xml"/><Relationship Id="rId6"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166C2C6-5E54-4E6E-AD17-1EB37B9CB015}" type="datetimeFigureOut">
              <a:rPr lang="nl-NL" smtClean="0"/>
              <a:t>30-8-2026</a:t>
            </a:fld>
            <a:endParaRPr lang="nl-NL"/>
          </a:p>
        </p:txBody>
      </p:sp>
      <p:sp>
        <p:nvSpPr>
          <p:cNvPr id="4" name="Tijdelijke aanduiding voor dia-afbeelding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nl-NL"/>
          </a:p>
        </p:txBody>
      </p:sp>
      <p:sp>
        <p:nvSpPr>
          <p:cNvPr id="5" name="Tijdelijke aanduiding voor notiti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6" name="Tijdelijke aanduiding voor voet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nl-NL"/>
          </a:p>
        </p:txBody>
      </p:sp>
      <p:sp>
        <p:nvSpPr>
          <p:cNvPr id="7" name="Tijdelijke aanduiding voor dia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211B84D-19D8-4166-8DF5-B68B521A61B8}" type="slidenum">
              <a:rPr lang="nl-NL" smtClean="0"/>
              <a:t>‹nr.›</a:t>
            </a:fld>
            <a:endParaRPr lang="nl-NL"/>
          </a:p>
        </p:txBody>
      </p:sp>
    </p:spTree>
    <p:extLst>
      <p:ext uri="{BB962C8B-B14F-4D97-AF65-F5344CB8AC3E}">
        <p14:creationId xmlns:p14="http://schemas.microsoft.com/office/powerpoint/2010/main" val="80308862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CA9D642-93F0-4344-84D8-8A4B4324463D}" type="slidenum">
              <a:rPr lang="en-US" smtClean="0"/>
              <a:t>12</a:t>
            </a:fld>
            <a:endParaRPr lang="en-US"/>
          </a:p>
        </p:txBody>
      </p:sp>
    </p:spTree>
    <p:extLst>
      <p:ext uri="{BB962C8B-B14F-4D97-AF65-F5344CB8AC3E}">
        <p14:creationId xmlns:p14="http://schemas.microsoft.com/office/powerpoint/2010/main" val="370508575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t"/>
            <a:r>
              <a:rPr lang="nl-NL" b="1" i="0" dirty="0" err="1">
                <a:effectLst/>
                <a:latin typeface="Segoe UI" panose="020B0502040204020203" pitchFamily="34" charset="0"/>
              </a:rPr>
              <a:t>Hoogspannings</a:t>
            </a:r>
            <a:r>
              <a:rPr lang="nl-NL" b="1" i="0" dirty="0">
                <a:effectLst/>
                <a:latin typeface="Segoe UI" panose="020B0502040204020203" pitchFamily="34" charset="0"/>
              </a:rPr>
              <a:t> Lithium-Ion Batterij</a:t>
            </a:r>
            <a:endParaRPr lang="nl-NL" b="0" i="0" dirty="0">
              <a:effectLst/>
              <a:latin typeface="Segoe UI" panose="020B0502040204020203" pitchFamily="34" charset="0"/>
            </a:endParaRPr>
          </a:p>
          <a:p>
            <a:pPr fontAlgn="t">
              <a:buFont typeface="Arial" panose="020B0604020202020204" pitchFamily="34" charset="0"/>
              <a:buChar char="•"/>
            </a:pPr>
            <a:r>
              <a:rPr lang="nl-NL" b="0" i="0" dirty="0">
                <a:effectLst/>
                <a:latin typeface="Segoe UI" panose="020B0502040204020203" pitchFamily="34" charset="0"/>
              </a:rPr>
              <a:t>391V batterijpakket met 104 cellen (26 x 4 modules)</a:t>
            </a:r>
          </a:p>
          <a:p>
            <a:pPr fontAlgn="t">
              <a:buFont typeface="Arial" panose="020B0604020202020204" pitchFamily="34" charset="0"/>
              <a:buChar char="•"/>
            </a:pPr>
            <a:r>
              <a:rPr lang="nl-NL" b="0" i="0" dirty="0">
                <a:effectLst/>
                <a:latin typeface="Segoe UI" panose="020B0502040204020203" pitchFamily="34" charset="0"/>
              </a:rPr>
              <a:t>Capaciteit van 58 Ah voor optimale balans tussen vermogen, efficiëntie en levensduur</a:t>
            </a:r>
          </a:p>
          <a:p>
            <a:pPr fontAlgn="t">
              <a:buFont typeface="Arial" panose="020B0604020202020204" pitchFamily="34" charset="0"/>
              <a:buChar char="•"/>
            </a:pPr>
            <a:endParaRPr lang="nl-NL" b="0" i="0" dirty="0">
              <a:effectLst/>
              <a:latin typeface="Segoe UI" panose="020B0502040204020203" pitchFamily="34" charset="0"/>
            </a:endParaRPr>
          </a:p>
          <a:p>
            <a:pPr fontAlgn="t"/>
            <a:r>
              <a:rPr lang="nl-NL" b="1" i="0" dirty="0">
                <a:effectLst/>
                <a:latin typeface="Segoe UI" panose="020B0502040204020203" pitchFamily="34" charset="0"/>
              </a:rPr>
              <a:t>Geavanceerd </a:t>
            </a:r>
            <a:r>
              <a:rPr lang="nl-NL" b="1" i="0" dirty="0" err="1">
                <a:effectLst/>
                <a:latin typeface="Segoe UI" panose="020B0502040204020203" pitchFamily="34" charset="0"/>
              </a:rPr>
              <a:t>Battery</a:t>
            </a:r>
            <a:r>
              <a:rPr lang="nl-NL" b="1" i="0" dirty="0">
                <a:effectLst/>
                <a:latin typeface="Segoe UI" panose="020B0502040204020203" pitchFamily="34" charset="0"/>
              </a:rPr>
              <a:t> Management System (BMS)</a:t>
            </a:r>
            <a:endParaRPr lang="nl-NL" b="0" i="0" dirty="0">
              <a:effectLst/>
              <a:latin typeface="Segoe UI" panose="020B0502040204020203" pitchFamily="34" charset="0"/>
            </a:endParaRPr>
          </a:p>
          <a:p>
            <a:pPr fontAlgn="t">
              <a:buFont typeface="Arial" panose="020B0604020202020204" pitchFamily="34" charset="0"/>
              <a:buChar char="•"/>
            </a:pPr>
            <a:r>
              <a:rPr lang="nl-NL" b="0" i="0" dirty="0">
                <a:effectLst/>
                <a:latin typeface="Segoe UI" panose="020B0502040204020203" pitchFamily="34" charset="0"/>
              </a:rPr>
              <a:t>Continue monitoring van spanning, stroom en temperatuur</a:t>
            </a:r>
          </a:p>
          <a:p>
            <a:pPr fontAlgn="t">
              <a:buFont typeface="Arial" panose="020B0604020202020204" pitchFamily="34" charset="0"/>
              <a:buChar char="•"/>
            </a:pPr>
            <a:r>
              <a:rPr lang="nl-NL" b="0" i="0" dirty="0">
                <a:effectLst/>
                <a:latin typeface="Segoe UI" panose="020B0502040204020203" pitchFamily="34" charset="0"/>
              </a:rPr>
              <a:t>Optimaliseert laad- en ontlaadstrategie voor maximale prestaties en duurzaamheid</a:t>
            </a:r>
          </a:p>
          <a:p>
            <a:pPr fontAlgn="t">
              <a:buFont typeface="Arial" panose="020B0604020202020204" pitchFamily="34" charset="0"/>
              <a:buChar char="•"/>
            </a:pPr>
            <a:endParaRPr lang="nl-NL" b="0" i="0" dirty="0">
              <a:effectLst/>
              <a:latin typeface="Segoe UI" panose="020B0502040204020203" pitchFamily="34" charset="0"/>
            </a:endParaRPr>
          </a:p>
          <a:p>
            <a:pPr fontAlgn="t"/>
            <a:r>
              <a:rPr lang="nl-NL" b="1" i="0" dirty="0">
                <a:effectLst/>
                <a:latin typeface="Segoe UI" panose="020B0502040204020203" pitchFamily="34" charset="0"/>
              </a:rPr>
              <a:t>Actief Thermisch Management</a:t>
            </a:r>
            <a:endParaRPr lang="nl-NL" b="0" i="0" dirty="0">
              <a:effectLst/>
              <a:latin typeface="Segoe UI" panose="020B0502040204020203" pitchFamily="34" charset="0"/>
            </a:endParaRPr>
          </a:p>
          <a:p>
            <a:pPr fontAlgn="t">
              <a:buFont typeface="Arial" panose="020B0604020202020204" pitchFamily="34" charset="0"/>
              <a:buChar char="•"/>
            </a:pPr>
            <a:r>
              <a:rPr lang="nl-NL" b="0" i="0" dirty="0" err="1">
                <a:effectLst/>
                <a:latin typeface="Segoe UI" panose="020B0502040204020203" pitchFamily="34" charset="0"/>
              </a:rPr>
              <a:t>Vloeistofgekoeld</a:t>
            </a:r>
            <a:r>
              <a:rPr lang="nl-NL" b="0" i="0" dirty="0">
                <a:effectLst/>
                <a:latin typeface="Segoe UI" panose="020B0502040204020203" pitchFamily="34" charset="0"/>
              </a:rPr>
              <a:t> en verwarmd batterijpakket via </a:t>
            </a:r>
            <a:r>
              <a:rPr lang="nl-NL" b="0" i="0" dirty="0" err="1">
                <a:effectLst/>
                <a:latin typeface="Segoe UI" panose="020B0502040204020203" pitchFamily="34" charset="0"/>
              </a:rPr>
              <a:t>brushless</a:t>
            </a:r>
            <a:r>
              <a:rPr lang="nl-NL" b="0" i="0" dirty="0">
                <a:effectLst/>
                <a:latin typeface="Segoe UI" panose="020B0502040204020203" pitchFamily="34" charset="0"/>
              </a:rPr>
              <a:t> waterpomp</a:t>
            </a:r>
          </a:p>
          <a:p>
            <a:pPr fontAlgn="t">
              <a:buFont typeface="Arial" panose="020B0604020202020204" pitchFamily="34" charset="0"/>
              <a:buChar char="•"/>
            </a:pPr>
            <a:r>
              <a:rPr lang="nl-NL" b="0" i="0" dirty="0">
                <a:effectLst/>
                <a:latin typeface="Segoe UI" panose="020B0502040204020203" pitchFamily="34" charset="0"/>
              </a:rPr>
              <a:t>Geïntegreerd met airconditioning- en motorkoelsysteem</a:t>
            </a:r>
          </a:p>
          <a:p>
            <a:pPr fontAlgn="t">
              <a:buFont typeface="Arial" panose="020B0604020202020204" pitchFamily="34" charset="0"/>
              <a:buChar char="•"/>
            </a:pPr>
            <a:endParaRPr lang="nl-NL" b="0" i="0" dirty="0">
              <a:effectLst/>
              <a:latin typeface="Segoe UI" panose="020B0502040204020203" pitchFamily="34" charset="0"/>
            </a:endParaRPr>
          </a:p>
          <a:p>
            <a:pPr fontAlgn="t"/>
            <a:r>
              <a:rPr lang="nl-NL" b="1" i="0" dirty="0">
                <a:effectLst/>
                <a:latin typeface="Segoe UI" panose="020B0502040204020203" pitchFamily="34" charset="0"/>
              </a:rPr>
              <a:t>Resultaat:</a:t>
            </a:r>
            <a:r>
              <a:rPr lang="nl-NL" b="0" i="0" dirty="0">
                <a:effectLst/>
                <a:latin typeface="Segoe UI" panose="020B0502040204020203" pitchFamily="34" charset="0"/>
              </a:rPr>
              <a:t> Compact, krachtig en intelligent batterijplatform dat maximale hybride efficiëntie, prestaties en betrouwbaarheid garandeert.</a:t>
            </a:r>
          </a:p>
          <a:p>
            <a:endParaRPr lang="nl-NL"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CA9D642-93F0-4344-84D8-8A4B4324463D}"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73205774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b="0" i="0" dirty="0">
                <a:effectLst/>
                <a:latin typeface="Segoe UI" panose="020B0502040204020203" pitchFamily="34" charset="0"/>
              </a:rPr>
              <a:t>De MC26 beschikt over een </a:t>
            </a:r>
            <a:r>
              <a:rPr lang="nl-NL" b="1" i="0" dirty="0">
                <a:effectLst/>
                <a:latin typeface="Segoe UI" panose="020B0502040204020203" pitchFamily="34" charset="0"/>
              </a:rPr>
              <a:t>geïntegreerde CCS-laadaansluiting</a:t>
            </a:r>
            <a:r>
              <a:rPr lang="nl-NL" b="0" i="0" dirty="0">
                <a:effectLst/>
                <a:latin typeface="Segoe UI" panose="020B0502040204020203" pitchFamily="34" charset="0"/>
              </a:rPr>
              <a:t> die zowel AC- als DC-laden combineert in één compacte laadpoort. Dankzij de slimme laadindicator, automatische kabelvergrendeling en verlichte laadpoort wordt laden eenvoudiger, veiliger en gebruiksvriendelijker. De bestuurder kan de laadstatus in één oogopslag opvolgen via kleur- en lichtsignalen.</a:t>
            </a:r>
          </a:p>
          <a:p>
            <a:pPr marL="0" marR="0" lvl="0" indent="0" algn="l" defTabSz="914400" rtl="0" eaLnBrk="1" fontAlgn="auto" latinLnBrk="0" hangingPunct="1">
              <a:lnSpc>
                <a:spcPct val="100000"/>
              </a:lnSpc>
              <a:spcBef>
                <a:spcPts val="0"/>
              </a:spcBef>
              <a:spcAft>
                <a:spcPts val="0"/>
              </a:spcAft>
              <a:buClrTx/>
              <a:buSzTx/>
              <a:buFontTx/>
              <a:buNone/>
              <a:tabLst/>
              <a:defRPr/>
            </a:pPr>
            <a:endParaRPr lang="nl-NL" b="0" i="0" dirty="0">
              <a:effectLst/>
              <a:latin typeface="Segoe UI" panose="020B0502040204020203"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nl-NL" b="0" i="0" dirty="0" err="1">
                <a:effectLst/>
                <a:latin typeface="Segoe UI" panose="020B0502040204020203" pitchFamily="34" charset="0"/>
              </a:rPr>
              <a:t>WitLaadpoort</a:t>
            </a:r>
            <a:r>
              <a:rPr lang="nl-NL" b="0" i="0" dirty="0">
                <a:effectLst/>
                <a:latin typeface="Segoe UI" panose="020B0502040204020203" pitchFamily="34" charset="0"/>
              </a:rPr>
              <a:t> geopend / kabel ontkoppeld</a:t>
            </a:r>
          </a:p>
          <a:p>
            <a:pPr marL="0" marR="0" lvl="0" indent="0" algn="l" defTabSz="914400" rtl="0" eaLnBrk="1" fontAlgn="auto" latinLnBrk="0" hangingPunct="1">
              <a:lnSpc>
                <a:spcPct val="100000"/>
              </a:lnSpc>
              <a:spcBef>
                <a:spcPts val="0"/>
              </a:spcBef>
              <a:spcAft>
                <a:spcPts val="0"/>
              </a:spcAft>
              <a:buClrTx/>
              <a:buSzTx/>
              <a:buFontTx/>
              <a:buNone/>
              <a:tabLst/>
              <a:defRPr/>
            </a:pPr>
            <a:r>
              <a:rPr lang="nl-NL" b="0" i="0" dirty="0" err="1">
                <a:effectLst/>
                <a:latin typeface="Segoe UI" panose="020B0502040204020203" pitchFamily="34" charset="0"/>
              </a:rPr>
              <a:t>groenLaadvoorbereiding</a:t>
            </a:r>
            <a:r>
              <a:rPr lang="nl-NL" b="0" i="0" dirty="0">
                <a:effectLst/>
                <a:latin typeface="Segoe UI" panose="020B0502040204020203" pitchFamily="34" charset="0"/>
              </a:rPr>
              <a:t> of laden actief</a:t>
            </a:r>
          </a:p>
          <a:p>
            <a:pPr marL="0" marR="0" lvl="0" indent="0" algn="l" defTabSz="914400" rtl="0" eaLnBrk="1" fontAlgn="auto" latinLnBrk="0" hangingPunct="1">
              <a:lnSpc>
                <a:spcPct val="100000"/>
              </a:lnSpc>
              <a:spcBef>
                <a:spcPts val="0"/>
              </a:spcBef>
              <a:spcAft>
                <a:spcPts val="0"/>
              </a:spcAft>
              <a:buClrTx/>
              <a:buSzTx/>
              <a:buFontTx/>
              <a:buNone/>
              <a:tabLst/>
              <a:defRPr/>
            </a:pPr>
            <a:r>
              <a:rPr lang="nl-NL" b="0" i="0" dirty="0" err="1">
                <a:effectLst/>
                <a:latin typeface="Segoe UI" panose="020B0502040204020203" pitchFamily="34" charset="0"/>
              </a:rPr>
              <a:t>GroenLaden</a:t>
            </a:r>
            <a:r>
              <a:rPr lang="nl-NL" b="0" i="0" dirty="0">
                <a:effectLst/>
                <a:latin typeface="Segoe UI" panose="020B0502040204020203" pitchFamily="34" charset="0"/>
              </a:rPr>
              <a:t> voltooid</a:t>
            </a:r>
          </a:p>
          <a:p>
            <a:pPr marL="0" marR="0" lvl="0" indent="0" algn="l" defTabSz="914400" rtl="0" eaLnBrk="1" fontAlgn="auto" latinLnBrk="0" hangingPunct="1">
              <a:lnSpc>
                <a:spcPct val="100000"/>
              </a:lnSpc>
              <a:spcBef>
                <a:spcPts val="0"/>
              </a:spcBef>
              <a:spcAft>
                <a:spcPts val="0"/>
              </a:spcAft>
              <a:buClrTx/>
              <a:buSzTx/>
              <a:buFontTx/>
              <a:buNone/>
              <a:tabLst/>
              <a:defRPr/>
            </a:pPr>
            <a:r>
              <a:rPr lang="nl-NL" b="0" i="0" dirty="0" err="1">
                <a:effectLst/>
                <a:latin typeface="Segoe UI" panose="020B0502040204020203" pitchFamily="34" charset="0"/>
              </a:rPr>
              <a:t>BlauwLaadschema</a:t>
            </a:r>
            <a:r>
              <a:rPr lang="nl-NL" b="0" i="0" dirty="0">
                <a:effectLst/>
                <a:latin typeface="Segoe UI" panose="020B0502040204020203" pitchFamily="34" charset="0"/>
              </a:rPr>
              <a:t> actief</a:t>
            </a:r>
          </a:p>
          <a:p>
            <a:pPr marL="0" marR="0" lvl="0" indent="0" algn="l" defTabSz="914400" rtl="0" eaLnBrk="1" fontAlgn="auto" latinLnBrk="0" hangingPunct="1">
              <a:lnSpc>
                <a:spcPct val="100000"/>
              </a:lnSpc>
              <a:spcBef>
                <a:spcPts val="0"/>
              </a:spcBef>
              <a:spcAft>
                <a:spcPts val="0"/>
              </a:spcAft>
              <a:buClrTx/>
              <a:buSzTx/>
              <a:buFontTx/>
              <a:buNone/>
              <a:tabLst/>
              <a:defRPr/>
            </a:pPr>
            <a:r>
              <a:rPr lang="nl-NL" b="0" i="0" dirty="0" err="1">
                <a:effectLst/>
                <a:latin typeface="Segoe UI" panose="020B0502040204020203" pitchFamily="34" charset="0"/>
              </a:rPr>
              <a:t>RoodStoring</a:t>
            </a:r>
            <a:r>
              <a:rPr lang="nl-NL" b="0" i="0" dirty="0">
                <a:effectLst/>
                <a:latin typeface="Segoe UI" panose="020B0502040204020203" pitchFamily="34" charset="0"/>
              </a:rPr>
              <a:t> of laden niet mogelijk</a:t>
            </a:r>
          </a:p>
          <a:p>
            <a:pPr marL="0" marR="0" lvl="0" indent="0" algn="l" defTabSz="914400" rtl="0" eaLnBrk="1" fontAlgn="auto" latinLnBrk="0" hangingPunct="1">
              <a:lnSpc>
                <a:spcPct val="100000"/>
              </a:lnSpc>
              <a:spcBef>
                <a:spcPts val="0"/>
              </a:spcBef>
              <a:spcAft>
                <a:spcPts val="0"/>
              </a:spcAft>
              <a:buClrTx/>
              <a:buSzTx/>
              <a:buFontTx/>
              <a:buNone/>
              <a:tabLst/>
              <a:defRPr/>
            </a:pPr>
            <a:endParaRPr lang="nl-NL" b="0" i="0" dirty="0">
              <a:effectLst/>
              <a:latin typeface="Segoe UI" panose="020B0502040204020203" pitchFamily="34" charset="0"/>
            </a:endParaRPr>
          </a:p>
          <a:p>
            <a:pPr fontAlgn="t"/>
            <a:r>
              <a:rPr lang="nl-NL" b="0" i="0" dirty="0">
                <a:effectLst/>
                <a:latin typeface="Segoe UI" panose="020B0502040204020203" pitchFamily="34" charset="0"/>
              </a:rPr>
              <a:t>De MC26 beschikt over een moderne </a:t>
            </a:r>
            <a:r>
              <a:rPr lang="nl-NL" b="1" i="0" dirty="0">
                <a:effectLst/>
                <a:latin typeface="Segoe UI" panose="020B0502040204020203" pitchFamily="34" charset="0"/>
              </a:rPr>
              <a:t>Shift-</a:t>
            </a:r>
            <a:r>
              <a:rPr lang="nl-NL" b="1" i="0" dirty="0" err="1">
                <a:effectLst/>
                <a:latin typeface="Segoe UI" panose="020B0502040204020203" pitchFamily="34" charset="0"/>
              </a:rPr>
              <a:t>by</a:t>
            </a:r>
            <a:r>
              <a:rPr lang="nl-NL" b="1" i="0" dirty="0">
                <a:effectLst/>
                <a:latin typeface="Segoe UI" panose="020B0502040204020203" pitchFamily="34" charset="0"/>
              </a:rPr>
              <a:t>-</a:t>
            </a:r>
            <a:r>
              <a:rPr lang="nl-NL" b="1" i="0" dirty="0" err="1">
                <a:effectLst/>
                <a:latin typeface="Segoe UI" panose="020B0502040204020203" pitchFamily="34" charset="0"/>
              </a:rPr>
              <a:t>Wire</a:t>
            </a:r>
            <a:r>
              <a:rPr lang="nl-NL" b="1" i="0" dirty="0">
                <a:effectLst/>
                <a:latin typeface="Segoe UI" panose="020B0502040204020203" pitchFamily="34" charset="0"/>
              </a:rPr>
              <a:t> transmissiebediening</a:t>
            </a:r>
            <a:r>
              <a:rPr lang="nl-NL" b="0" i="0" dirty="0">
                <a:effectLst/>
                <a:latin typeface="Segoe UI" panose="020B0502040204020203" pitchFamily="34" charset="0"/>
              </a:rPr>
              <a:t>, die een premium bediening combineert met een compact en ergonomisch ontwerp. De elektronische schakelhendel werkt samen met een intelligente transmissie-ECU die automatisch de juiste schakellogica bewaakt, inclusief </a:t>
            </a:r>
            <a:r>
              <a:rPr lang="nl-NL" b="1" i="0" dirty="0">
                <a:effectLst/>
                <a:latin typeface="Segoe UI" panose="020B0502040204020203" pitchFamily="34" charset="0"/>
              </a:rPr>
              <a:t>Auto-P functie</a:t>
            </a:r>
            <a:r>
              <a:rPr lang="nl-NL" b="0" i="0" dirty="0">
                <a:effectLst/>
                <a:latin typeface="Segoe UI" panose="020B0502040204020203" pitchFamily="34" charset="0"/>
              </a:rPr>
              <a:t> en bescherming tegen foutieve schakelacties.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nl-NL" b="0" i="0" dirty="0">
              <a:effectLst/>
              <a:latin typeface="Segoe UI" panose="020B0502040204020203" pitchFamily="34" charset="0"/>
            </a:endParaRPr>
          </a:p>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CA9D642-93F0-4344-84D8-8A4B4324463D}"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73934516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a:xfrm>
            <a:off x="685800" y="4400549"/>
            <a:ext cx="5486400" cy="4284663"/>
          </a:xfrm>
        </p:spPr>
        <p:txBody>
          <a:bodyPr/>
          <a:lstStyle/>
          <a:p>
            <a:pPr fontAlgn="t"/>
            <a:r>
              <a:rPr lang="nl-NL" b="0" i="0" dirty="0">
                <a:effectLst/>
                <a:latin typeface="Segoe UI" panose="020B0502040204020203" pitchFamily="34" charset="0"/>
              </a:rPr>
              <a:t>De MC26 beschikt over een </a:t>
            </a:r>
            <a:r>
              <a:rPr lang="nl-NL" b="1" i="0" dirty="0">
                <a:effectLst/>
                <a:latin typeface="Segoe UI" panose="020B0502040204020203" pitchFamily="34" charset="0"/>
              </a:rPr>
              <a:t>Interlock Plug</a:t>
            </a:r>
            <a:r>
              <a:rPr lang="nl-NL" b="0" i="0" dirty="0">
                <a:effectLst/>
                <a:latin typeface="Segoe UI" panose="020B0502040204020203" pitchFamily="34" charset="0"/>
              </a:rPr>
              <a:t>, een essentiële veiligheidsvoorziening waarmee het volledige hoogspanningssysteem handmatig spanningsvrij kan worden gemaakt vóór onderhouds- of herstelwerkzaamheden. Door het verwijderen van deze plug wordt de hoogspanningskring van batterij, </a:t>
            </a:r>
            <a:r>
              <a:rPr lang="nl-NL" b="0" i="0" dirty="0" err="1">
                <a:effectLst/>
                <a:latin typeface="Segoe UI" panose="020B0502040204020203" pitchFamily="34" charset="0"/>
              </a:rPr>
              <a:t>inverter</a:t>
            </a:r>
            <a:r>
              <a:rPr lang="nl-NL" b="0" i="0" dirty="0">
                <a:effectLst/>
                <a:latin typeface="Segoe UI" panose="020B0502040204020203" pitchFamily="34" charset="0"/>
              </a:rPr>
              <a:t> en elektrische aandrijving veilig onderbroken, wat het risico op elektrische ongevallen aanzienlijk vermindert.</a:t>
            </a:r>
          </a:p>
          <a:p>
            <a:pPr marL="0" indent="0">
              <a:buFont typeface="Wingdings" panose="05000000000000000000" pitchFamily="2" charset="2"/>
              <a:buNone/>
            </a:pPr>
            <a:endParaRPr kumimoji="1" lang="en-US" altLang="ja-JP" sz="1000" b="0" u="none" dirty="0">
              <a:latin typeface="Arial" panose="020B0604020202020204" pitchFamily="34" charset="0"/>
              <a:cs typeface="Arial" panose="020B0604020202020204" pitchFamily="34" charset="0"/>
            </a:endParaRPr>
          </a:p>
        </p:txBody>
      </p:sp>
      <p:sp>
        <p:nvSpPr>
          <p:cNvPr id="4" name="スライド番号プレースホルダー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6CE3C97-74ED-FF48-81FE-274B56A14B4D}" type="slidenum">
              <a:rPr kumimoji="1" lang="ja-JP" altLang="en-US" sz="1200" b="0" i="0" u="none" strike="noStrike" kern="1200" cap="none" spc="0" normalizeH="0" baseline="0" noProof="0" smtClean="0">
                <a:ln>
                  <a:noFill/>
                </a:ln>
                <a:solidFill>
                  <a:prstClr val="black"/>
                </a:solidFill>
                <a:effectLst/>
                <a:uLnTx/>
                <a:uFillTx/>
                <a:latin typeface="Aptos" panose="02110004020202020204"/>
                <a:ea typeface="游ゴシック" panose="020B0400000000000000" pitchFamily="34"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1" lang="ja-JP" altLang="en-US" sz="1200" b="0" i="0" u="none" strike="noStrike" kern="1200" cap="none" spc="0" normalizeH="0" baseline="0" noProof="0">
              <a:ln>
                <a:noFill/>
              </a:ln>
              <a:solidFill>
                <a:prstClr val="black"/>
              </a:solidFill>
              <a:effectLst/>
              <a:uLnTx/>
              <a:uFillTx/>
              <a:latin typeface="Aptos" panose="02110004020202020204"/>
              <a:ea typeface="游ゴシック" panose="020B0400000000000000" pitchFamily="34" charset="-128"/>
              <a:cs typeface="+mn-cs"/>
            </a:endParaRPr>
          </a:p>
        </p:txBody>
      </p:sp>
    </p:spTree>
    <p:extLst>
      <p:ext uri="{BB962C8B-B14F-4D97-AF65-F5344CB8AC3E}">
        <p14:creationId xmlns:p14="http://schemas.microsoft.com/office/powerpoint/2010/main" val="53264894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b="0" i="0" dirty="0">
                <a:effectLst/>
                <a:latin typeface="Segoe UI" panose="020B0502040204020203" pitchFamily="34" charset="0"/>
              </a:rPr>
              <a:t>De MC26 introduceert </a:t>
            </a:r>
            <a:r>
              <a:rPr lang="nl-NL" b="1" i="0" dirty="0">
                <a:effectLst/>
                <a:latin typeface="Segoe UI" panose="020B0502040204020203" pitchFamily="34" charset="0"/>
              </a:rPr>
              <a:t>11 kW 3-fase AC-laden en CCS DC-</a:t>
            </a:r>
            <a:r>
              <a:rPr lang="nl-NL" b="1" i="0" dirty="0" err="1">
                <a:effectLst/>
                <a:latin typeface="Segoe UI" panose="020B0502040204020203" pitchFamily="34" charset="0"/>
              </a:rPr>
              <a:t>snelladen</a:t>
            </a:r>
            <a:r>
              <a:rPr lang="nl-NL" b="0" i="0" dirty="0">
                <a:effectLst/>
                <a:latin typeface="Segoe UI" panose="020B0502040204020203" pitchFamily="34" charset="0"/>
              </a:rPr>
              <a:t>, wat zorgt voor aanzienlijk kortere laadtijden ten opzichte van de MC24. Dankzij de </a:t>
            </a:r>
            <a:r>
              <a:rPr lang="nl-NL" b="1" i="0" dirty="0">
                <a:effectLst/>
                <a:latin typeface="Segoe UI" panose="020B0502040204020203" pitchFamily="34" charset="0"/>
              </a:rPr>
              <a:t>watergekoelde </a:t>
            </a:r>
            <a:r>
              <a:rPr lang="nl-NL" b="1" i="0" dirty="0" err="1">
                <a:effectLst/>
                <a:latin typeface="Segoe UI" panose="020B0502040204020203" pitchFamily="34" charset="0"/>
              </a:rPr>
              <a:t>onboard</a:t>
            </a:r>
            <a:r>
              <a:rPr lang="nl-NL" b="1" i="0" dirty="0">
                <a:effectLst/>
                <a:latin typeface="Segoe UI" panose="020B0502040204020203" pitchFamily="34" charset="0"/>
              </a:rPr>
              <a:t> </a:t>
            </a:r>
            <a:r>
              <a:rPr lang="nl-NL" b="1" i="0" dirty="0" err="1">
                <a:effectLst/>
                <a:latin typeface="Segoe UI" panose="020B0502040204020203" pitchFamily="34" charset="0"/>
              </a:rPr>
              <a:t>charger</a:t>
            </a:r>
            <a:r>
              <a:rPr lang="nl-NL" b="0" i="0" dirty="0">
                <a:effectLst/>
                <a:latin typeface="Segoe UI" panose="020B0502040204020203" pitchFamily="34" charset="0"/>
              </a:rPr>
              <a:t> en geoptimaliseerde laadarchitectuur worden efficiëntie en betrouwbaarheid verder verbeterd. De nieuwe laadpoortconfiguratie integreert zowel AC- als DC-laden in één aansluiting aan de linker voorzijde van het voertuig. Daarnaast krijgt de gebruiker meer controle via </a:t>
            </a:r>
            <a:r>
              <a:rPr lang="nl-NL" b="1" i="0" dirty="0">
                <a:effectLst/>
                <a:latin typeface="Segoe UI" panose="020B0502040204020203" pitchFamily="34" charset="0"/>
              </a:rPr>
              <a:t>instelbare laadstromen, laadlimieten en uitgebreide laadplanning met start- en stopfuncties</a:t>
            </a:r>
            <a:r>
              <a:rPr lang="nl-NL" b="0" i="0" dirty="0">
                <a:effectLst/>
                <a:latin typeface="Segoe UI" panose="020B0502040204020203" pitchFamily="34" charset="0"/>
              </a:rPr>
              <a:t>.</a:t>
            </a:r>
          </a:p>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CA9D642-93F0-4344-84D8-8A4B4324463D}"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65157224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fontAlgn="base"/>
            <a:r>
              <a:rPr lang="en-US" sz="1200" b="0" i="0" kern="1200" dirty="0">
                <a:solidFill>
                  <a:schemeClr val="tx1"/>
                </a:solidFill>
                <a:effectLst/>
                <a:latin typeface="+mn-lt"/>
                <a:ea typeface="+mn-ea"/>
                <a:cs typeface="+mn-cs"/>
              </a:rPr>
              <a:t>Het E-Four </a:t>
            </a:r>
            <a:r>
              <a:rPr lang="en-US" sz="1200" b="0" i="0" kern="1200" dirty="0" err="1">
                <a:solidFill>
                  <a:schemeClr val="tx1"/>
                </a:solidFill>
                <a:effectLst/>
                <a:latin typeface="+mn-lt"/>
                <a:ea typeface="+mn-ea"/>
                <a:cs typeface="+mn-cs"/>
              </a:rPr>
              <a:t>vierwielaandrijvingssysteem</a:t>
            </a:r>
            <a:r>
              <a:rPr lang="en-US" sz="1200" b="0" i="0" kern="1200" dirty="0">
                <a:solidFill>
                  <a:schemeClr val="tx1"/>
                </a:solidFill>
                <a:effectLst/>
                <a:latin typeface="+mn-lt"/>
                <a:ea typeface="+mn-ea"/>
                <a:cs typeface="+mn-cs"/>
              </a:rPr>
              <a:t> van de </a:t>
            </a:r>
            <a:r>
              <a:rPr lang="en-US" sz="1200" b="0" i="0" kern="1200" dirty="0" err="1">
                <a:solidFill>
                  <a:schemeClr val="tx1"/>
                </a:solidFill>
                <a:effectLst/>
                <a:latin typeface="+mn-lt"/>
                <a:ea typeface="+mn-ea"/>
                <a:cs typeface="+mn-cs"/>
              </a:rPr>
              <a:t>nieuwe</a:t>
            </a:r>
            <a:r>
              <a:rPr lang="en-US" sz="1200" b="0" i="0" kern="1200" dirty="0">
                <a:solidFill>
                  <a:schemeClr val="tx1"/>
                </a:solidFill>
                <a:effectLst/>
                <a:latin typeface="+mn-lt"/>
                <a:ea typeface="+mn-ea"/>
                <a:cs typeface="+mn-cs"/>
              </a:rPr>
              <a:t> Across </a:t>
            </a:r>
            <a:r>
              <a:rPr lang="en-US" sz="1200" b="0" i="0" kern="1200" dirty="0" err="1">
                <a:solidFill>
                  <a:schemeClr val="tx1"/>
                </a:solidFill>
                <a:effectLst/>
                <a:latin typeface="+mn-lt"/>
                <a:ea typeface="+mn-ea"/>
                <a:cs typeface="+mn-cs"/>
              </a:rPr>
              <a:t>biedt</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een</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hoge</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stabiliteit</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onder</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uiteenlopende</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rijomstandigheden</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zonder</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afbreuk</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te</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doen</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aan</a:t>
            </a:r>
            <a:r>
              <a:rPr lang="en-US" sz="1200" b="0" i="0" kern="1200" dirty="0">
                <a:solidFill>
                  <a:schemeClr val="tx1"/>
                </a:solidFill>
                <a:effectLst/>
                <a:latin typeface="+mn-lt"/>
                <a:ea typeface="+mn-ea"/>
                <a:cs typeface="+mn-cs"/>
              </a:rPr>
              <a:t> de </a:t>
            </a:r>
            <a:r>
              <a:rPr lang="en-US" sz="1200" b="0" i="0" kern="1200" dirty="0" err="1">
                <a:solidFill>
                  <a:schemeClr val="tx1"/>
                </a:solidFill>
                <a:effectLst/>
                <a:latin typeface="+mn-lt"/>
                <a:ea typeface="+mn-ea"/>
                <a:cs typeface="+mn-cs"/>
              </a:rPr>
              <a:t>brandstofefficiëntie</a:t>
            </a:r>
            <a:r>
              <a:rPr lang="en-US" sz="1200" b="0" i="0" kern="1200" dirty="0">
                <a:solidFill>
                  <a:schemeClr val="tx1"/>
                </a:solidFill>
                <a:effectLst/>
                <a:latin typeface="+mn-lt"/>
                <a:ea typeface="+mn-ea"/>
                <a:cs typeface="+mn-cs"/>
              </a:rPr>
              <a:t>. </a:t>
            </a:r>
          </a:p>
          <a:p>
            <a:pPr rtl="0" fontAlgn="base"/>
            <a:r>
              <a:rPr lang="en-US" sz="1200" b="0" i="0" kern="1200" dirty="0">
                <a:solidFill>
                  <a:schemeClr val="tx1"/>
                </a:solidFill>
                <a:effectLst/>
                <a:latin typeface="+mn-lt"/>
                <a:ea typeface="+mn-ea"/>
                <a:cs typeface="+mn-cs"/>
              </a:rPr>
              <a:t>De </a:t>
            </a:r>
            <a:r>
              <a:rPr lang="en-US" sz="1200" b="0" i="0" kern="1200" dirty="0" err="1">
                <a:solidFill>
                  <a:schemeClr val="tx1"/>
                </a:solidFill>
                <a:effectLst/>
                <a:latin typeface="+mn-lt"/>
                <a:ea typeface="+mn-ea"/>
                <a:cs typeface="+mn-cs"/>
              </a:rPr>
              <a:t>elektronische</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regeleenheid</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bewaakt</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voortdurend</a:t>
            </a:r>
            <a:r>
              <a:rPr lang="en-US" sz="1200" b="0" i="0" kern="1200" dirty="0">
                <a:solidFill>
                  <a:schemeClr val="tx1"/>
                </a:solidFill>
                <a:effectLst/>
                <a:latin typeface="+mn-lt"/>
                <a:ea typeface="+mn-ea"/>
                <a:cs typeface="+mn-cs"/>
              </a:rPr>
              <a:t> de </a:t>
            </a:r>
            <a:r>
              <a:rPr lang="en-US" sz="1200" b="0" i="0" kern="1200" dirty="0" err="1">
                <a:solidFill>
                  <a:schemeClr val="tx1"/>
                </a:solidFill>
                <a:effectLst/>
                <a:latin typeface="+mn-lt"/>
                <a:ea typeface="+mn-ea"/>
                <a:cs typeface="+mn-cs"/>
              </a:rPr>
              <a:t>rijomstandigheden</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en</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regelt</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nauwkeurig</a:t>
            </a:r>
            <a:r>
              <a:rPr lang="en-US" sz="1200" b="0" i="0" kern="1200" dirty="0">
                <a:solidFill>
                  <a:schemeClr val="tx1"/>
                </a:solidFill>
                <a:effectLst/>
                <a:latin typeface="+mn-lt"/>
                <a:ea typeface="+mn-ea"/>
                <a:cs typeface="+mn-cs"/>
              </a:rPr>
              <a:t> de </a:t>
            </a:r>
            <a:r>
              <a:rPr lang="en-US" sz="1200" b="0" i="0" kern="1200" dirty="0" err="1">
                <a:solidFill>
                  <a:schemeClr val="tx1"/>
                </a:solidFill>
                <a:effectLst/>
                <a:latin typeface="+mn-lt"/>
                <a:ea typeface="+mn-ea"/>
                <a:cs typeface="+mn-cs"/>
              </a:rPr>
              <a:t>koppelverdeling</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tussen</a:t>
            </a:r>
            <a:r>
              <a:rPr lang="en-US" sz="1200" b="0" i="0" kern="1200" dirty="0">
                <a:solidFill>
                  <a:schemeClr val="tx1"/>
                </a:solidFill>
                <a:effectLst/>
                <a:latin typeface="+mn-lt"/>
                <a:ea typeface="+mn-ea"/>
                <a:cs typeface="+mn-cs"/>
              </a:rPr>
              <a:t> de </a:t>
            </a:r>
            <a:r>
              <a:rPr lang="en-US" sz="1200" b="0" i="0" kern="1200" dirty="0" err="1">
                <a:solidFill>
                  <a:schemeClr val="tx1"/>
                </a:solidFill>
                <a:effectLst/>
                <a:latin typeface="+mn-lt"/>
                <a:ea typeface="+mn-ea"/>
                <a:cs typeface="+mn-cs"/>
              </a:rPr>
              <a:t>voor</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en</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achterwielen</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Tegelijkertijd</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helpt</a:t>
            </a:r>
            <a:r>
              <a:rPr lang="en-US" sz="1200" b="0" i="0" kern="1200" dirty="0">
                <a:solidFill>
                  <a:schemeClr val="tx1"/>
                </a:solidFill>
                <a:effectLst/>
                <a:latin typeface="+mn-lt"/>
                <a:ea typeface="+mn-ea"/>
                <a:cs typeface="+mn-cs"/>
              </a:rPr>
              <a:t> het </a:t>
            </a:r>
            <a:r>
              <a:rPr lang="en-US" sz="1200" b="0" i="0" kern="1200" dirty="0" err="1">
                <a:solidFill>
                  <a:schemeClr val="tx1"/>
                </a:solidFill>
                <a:effectLst/>
                <a:latin typeface="+mn-lt"/>
                <a:ea typeface="+mn-ea"/>
                <a:cs typeface="+mn-cs"/>
              </a:rPr>
              <a:t>systeem</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onder</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en</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overstuur</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te</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corrigeren</a:t>
            </a:r>
            <a:r>
              <a:rPr lang="en-US" sz="1200" b="0" i="0" kern="1200" dirty="0">
                <a:solidFill>
                  <a:schemeClr val="tx1"/>
                </a:solidFill>
                <a:effectLst/>
                <a:latin typeface="+mn-lt"/>
                <a:ea typeface="+mn-ea"/>
                <a:cs typeface="+mn-cs"/>
              </a:rPr>
              <a:t>.</a:t>
            </a:r>
          </a:p>
          <a:p>
            <a:endParaRPr lang="en-US" dirty="0"/>
          </a:p>
        </p:txBody>
      </p:sp>
      <p:sp>
        <p:nvSpPr>
          <p:cNvPr id="4" name="Slide Number Placeholder 3"/>
          <p:cNvSpPr>
            <a:spLocks noGrp="1"/>
          </p:cNvSpPr>
          <p:nvPr>
            <p:ph type="sldNum" sz="quarter" idx="5"/>
          </p:nvPr>
        </p:nvSpPr>
        <p:spPr/>
        <p:txBody>
          <a:bodyPr/>
          <a:lstStyle/>
          <a:p>
            <a:fld id="{9CA9D642-93F0-4344-84D8-8A4B4324463D}" type="slidenum">
              <a:rPr lang="en-US" smtClean="0"/>
              <a:t>27</a:t>
            </a:fld>
            <a:endParaRPr lang="en-US"/>
          </a:p>
        </p:txBody>
      </p:sp>
    </p:spTree>
    <p:extLst>
      <p:ext uri="{BB962C8B-B14F-4D97-AF65-F5344CB8AC3E}">
        <p14:creationId xmlns:p14="http://schemas.microsoft.com/office/powerpoint/2010/main" val="333001331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nl-NL" dirty="0"/>
              <a:t>Tegelijkertijd helpt het systeem onder- en overstuur te corrigeren</a:t>
            </a:r>
          </a:p>
          <a:p>
            <a:r>
              <a:rPr lang="nl-NL" dirty="0"/>
              <a:t>Naast de drie geoptimaliseerde rijmodi NORMAL, ECO en SPORT kan de bestuurder handmatig een TRAIL-modus selecteren. Deze biedt een vaste koppelverdeling tussen voor- en achteras en een gerichte regeling van rem- en aandrijfkracht. </a:t>
            </a:r>
            <a:endParaRPr lang="en-US" dirty="0"/>
          </a:p>
        </p:txBody>
      </p:sp>
      <p:sp>
        <p:nvSpPr>
          <p:cNvPr id="4" name="Slide Number Placeholder 3"/>
          <p:cNvSpPr>
            <a:spLocks noGrp="1"/>
          </p:cNvSpPr>
          <p:nvPr>
            <p:ph type="sldNum" sz="quarter" idx="5"/>
          </p:nvPr>
        </p:nvSpPr>
        <p:spPr/>
        <p:txBody>
          <a:bodyPr/>
          <a:lstStyle/>
          <a:p>
            <a:fld id="{9CA9D642-93F0-4344-84D8-8A4B4324463D}" type="slidenum">
              <a:rPr lang="en-US" smtClean="0"/>
              <a:t>28</a:t>
            </a:fld>
            <a:endParaRPr lang="en-US"/>
          </a:p>
        </p:txBody>
      </p:sp>
    </p:spTree>
    <p:extLst>
      <p:ext uri="{BB962C8B-B14F-4D97-AF65-F5344CB8AC3E}">
        <p14:creationId xmlns:p14="http://schemas.microsoft.com/office/powerpoint/2010/main" val="324508222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nl-NL"/>
              <a:t>Pre-Collision System </a:t>
            </a:r>
          </a:p>
          <a:p>
            <a:endParaRPr lang="nl-NL"/>
          </a:p>
          <a:p>
            <a:r>
              <a:rPr lang="nl-NL"/>
              <a:t>Een millimetergolfradar en een naar voren gerichte monoculaire camera bewaken de weg vóór het voertuig en detecteren het risico op aanrijdingen met voetgangers, fietsers en andere voertuigen die de rijbaan kruisen. </a:t>
            </a:r>
          </a:p>
          <a:p>
            <a:endParaRPr lang="nl-NL"/>
          </a:p>
          <a:p>
            <a:r>
              <a:rPr lang="nl-NL"/>
              <a:t>Het systeem waarschuwt de bestuurder en ondersteunt met rem- en stuurinterventies om ongevallen te voorkomen. </a:t>
            </a:r>
          </a:p>
          <a:p>
            <a:endParaRPr lang="nl-NL"/>
          </a:p>
          <a:p>
            <a:r>
              <a:rPr lang="nl-NL"/>
              <a:t>Noodstuurassistent </a:t>
            </a:r>
          </a:p>
          <a:p>
            <a:endParaRPr lang="nl-NL"/>
          </a:p>
          <a:p>
            <a:r>
              <a:rPr lang="nl-NL"/>
              <a:t>Biedt extra ondersteuning door licht af te remmen en indien nodig in te grijpen op de besturing om een botsing te voorkomen zonder de rijstrook te verlaten. </a:t>
            </a:r>
          </a:p>
          <a:p>
            <a:endParaRPr lang="nl-NL"/>
          </a:p>
          <a:p>
            <a:r>
              <a:rPr lang="nl-NL"/>
              <a:t>Onbedoeld accelereren voorkomen </a:t>
            </a:r>
          </a:p>
          <a:p>
            <a:endParaRPr lang="nl-NL"/>
          </a:p>
          <a:p>
            <a:r>
              <a:rPr lang="nl-NL"/>
              <a:t>Om ongevallen door plotseling ongewenst accelereren te voorkomen, wordt het motorvermogen bij lage snelheden beperkt. Deze functie is nu ook beschikbaar tijdens het afslaan. </a:t>
            </a:r>
            <a:endParaRPr lang="en-US"/>
          </a:p>
        </p:txBody>
      </p:sp>
      <p:sp>
        <p:nvSpPr>
          <p:cNvPr id="4" name="Slide Number Placeholder 3"/>
          <p:cNvSpPr>
            <a:spLocks noGrp="1"/>
          </p:cNvSpPr>
          <p:nvPr>
            <p:ph type="sldNum" sz="quarter" idx="5"/>
          </p:nvPr>
        </p:nvSpPr>
        <p:spPr/>
        <p:txBody>
          <a:bodyPr/>
          <a:lstStyle/>
          <a:p>
            <a:fld id="{9CA9D642-93F0-4344-84D8-8A4B4324463D}" type="slidenum">
              <a:rPr lang="en-US" smtClean="0"/>
              <a:t>29</a:t>
            </a:fld>
            <a:endParaRPr lang="en-US"/>
          </a:p>
        </p:txBody>
      </p:sp>
    </p:spTree>
    <p:extLst>
      <p:ext uri="{BB962C8B-B14F-4D97-AF65-F5344CB8AC3E}">
        <p14:creationId xmlns:p14="http://schemas.microsoft.com/office/powerpoint/2010/main" val="263167024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nl-NL"/>
              <a:t>Adaptieve cruisecontrol </a:t>
            </a:r>
          </a:p>
          <a:p>
            <a:endParaRPr lang="nl-NL"/>
          </a:p>
          <a:p>
            <a:r>
              <a:rPr lang="nl-NL"/>
              <a:t>Met behulp van radartechnologie bewaakt het systeem de afstand tot voorliggers, past automatisch de snelheid aan en kan het voertuig indien nodig volledig tot stilstand brengen. </a:t>
            </a:r>
          </a:p>
          <a:p>
            <a:endParaRPr lang="nl-NL"/>
          </a:p>
          <a:p>
            <a:r>
              <a:rPr lang="nl-NL"/>
              <a:t>Het systeem beschikt tevens over een dynamische Eco-modus die brandstof en batterij-energie bespaart. Daarnaast worden kaartgegevens gebruikt om acceleratie en vertraging aan te passen bij bijvoorbeeld kruispunten en tolpoorten. Ook het rijgedrag van maximaal twee voorliggende voertuigen wordt geanalyseerd. </a:t>
            </a:r>
            <a:endParaRPr lang="en-US"/>
          </a:p>
        </p:txBody>
      </p:sp>
      <p:sp>
        <p:nvSpPr>
          <p:cNvPr id="4" name="Slide Number Placeholder 3"/>
          <p:cNvSpPr>
            <a:spLocks noGrp="1"/>
          </p:cNvSpPr>
          <p:nvPr>
            <p:ph type="sldNum" sz="quarter" idx="5"/>
          </p:nvPr>
        </p:nvSpPr>
        <p:spPr/>
        <p:txBody>
          <a:bodyPr/>
          <a:lstStyle/>
          <a:p>
            <a:fld id="{9CA9D642-93F0-4344-84D8-8A4B4324463D}" type="slidenum">
              <a:rPr lang="en-US" smtClean="0"/>
              <a:t>30</a:t>
            </a:fld>
            <a:endParaRPr lang="en-US"/>
          </a:p>
        </p:txBody>
      </p:sp>
    </p:spTree>
    <p:extLst>
      <p:ext uri="{BB962C8B-B14F-4D97-AF65-F5344CB8AC3E}">
        <p14:creationId xmlns:p14="http://schemas.microsoft.com/office/powerpoint/2010/main" val="362673053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err="1"/>
              <a:t>Overige</a:t>
            </a:r>
            <a:r>
              <a:rPr lang="en-US"/>
              <a:t> </a:t>
            </a:r>
            <a:r>
              <a:rPr lang="en-US" err="1"/>
              <a:t>veiligheidssystemen</a:t>
            </a:r>
            <a:r>
              <a:rPr lang="en-US"/>
              <a:t> </a:t>
            </a:r>
          </a:p>
          <a:p>
            <a:endParaRPr lang="en-US"/>
          </a:p>
          <a:p>
            <a:r>
              <a:rPr lang="en-US" err="1"/>
              <a:t>Rijstrookwaarschuwing</a:t>
            </a:r>
            <a:r>
              <a:rPr lang="en-US"/>
              <a:t> met </a:t>
            </a:r>
            <a:r>
              <a:rPr lang="en-US" err="1"/>
              <a:t>stuurcorrectie</a:t>
            </a:r>
            <a:r>
              <a:rPr lang="en-US"/>
              <a:t> </a:t>
            </a:r>
            <a:r>
              <a:rPr lang="en-US" err="1"/>
              <a:t>en</a:t>
            </a:r>
            <a:r>
              <a:rPr lang="en-US"/>
              <a:t> </a:t>
            </a:r>
            <a:r>
              <a:rPr lang="en-US" err="1"/>
              <a:t>rijstrookassistent</a:t>
            </a:r>
            <a:r>
              <a:rPr lang="en-US"/>
              <a:t> </a:t>
            </a:r>
          </a:p>
          <a:p>
            <a:r>
              <a:rPr lang="en-US" err="1"/>
              <a:t>Noodremsysteem</a:t>
            </a:r>
            <a:r>
              <a:rPr lang="en-US"/>
              <a:t> </a:t>
            </a:r>
          </a:p>
          <a:p>
            <a:r>
              <a:rPr lang="en-US" err="1"/>
              <a:t>Rijstrookwisselassistent</a:t>
            </a:r>
            <a:r>
              <a:rPr lang="en-US"/>
              <a:t> </a:t>
            </a:r>
          </a:p>
          <a:p>
            <a:r>
              <a:rPr lang="en-US" err="1"/>
              <a:t>Proactieve</a:t>
            </a:r>
            <a:r>
              <a:rPr lang="en-US"/>
              <a:t> </a:t>
            </a:r>
            <a:r>
              <a:rPr lang="en-US" err="1"/>
              <a:t>rijassistent</a:t>
            </a:r>
            <a:r>
              <a:rPr lang="en-US"/>
              <a:t> </a:t>
            </a:r>
          </a:p>
          <a:p>
            <a:r>
              <a:rPr lang="en-US" err="1"/>
              <a:t>Waarschuwing</a:t>
            </a:r>
            <a:r>
              <a:rPr lang="en-US"/>
              <a:t> </a:t>
            </a:r>
            <a:r>
              <a:rPr lang="en-US" err="1"/>
              <a:t>voor</a:t>
            </a:r>
            <a:r>
              <a:rPr lang="en-US"/>
              <a:t> </a:t>
            </a:r>
            <a:r>
              <a:rPr lang="en-US" err="1"/>
              <a:t>kruisend</a:t>
            </a:r>
            <a:r>
              <a:rPr lang="en-US"/>
              <a:t> </a:t>
            </a:r>
            <a:r>
              <a:rPr lang="en-US" err="1"/>
              <a:t>verkeer</a:t>
            </a:r>
            <a:r>
              <a:rPr lang="en-US"/>
              <a:t> </a:t>
            </a:r>
            <a:r>
              <a:rPr lang="en-US" err="1"/>
              <a:t>vóór</a:t>
            </a:r>
            <a:r>
              <a:rPr lang="en-US"/>
              <a:t> het </a:t>
            </a:r>
            <a:r>
              <a:rPr lang="en-US" err="1"/>
              <a:t>voertuig</a:t>
            </a:r>
            <a:r>
              <a:rPr lang="en-US"/>
              <a:t> </a:t>
            </a:r>
          </a:p>
          <a:p>
            <a:r>
              <a:rPr lang="en-US" err="1"/>
              <a:t>Vermoeidheidsdetectie</a:t>
            </a:r>
            <a:r>
              <a:rPr lang="en-US"/>
              <a:t> </a:t>
            </a:r>
          </a:p>
          <a:p>
            <a:r>
              <a:rPr lang="en-US"/>
              <a:t>360-gradencamera met 3D-weergave </a:t>
            </a:r>
          </a:p>
        </p:txBody>
      </p:sp>
      <p:sp>
        <p:nvSpPr>
          <p:cNvPr id="4" name="Slide Number Placeholder 3"/>
          <p:cNvSpPr>
            <a:spLocks noGrp="1"/>
          </p:cNvSpPr>
          <p:nvPr>
            <p:ph type="sldNum" sz="quarter" idx="5"/>
          </p:nvPr>
        </p:nvSpPr>
        <p:spPr/>
        <p:txBody>
          <a:bodyPr/>
          <a:lstStyle/>
          <a:p>
            <a:fld id="{9CA9D642-93F0-4344-84D8-8A4B4324463D}" type="slidenum">
              <a:rPr lang="en-US" smtClean="0"/>
              <a:t>31</a:t>
            </a:fld>
            <a:endParaRPr lang="en-US"/>
          </a:p>
        </p:txBody>
      </p:sp>
    </p:spTree>
    <p:extLst>
      <p:ext uri="{BB962C8B-B14F-4D97-AF65-F5344CB8AC3E}">
        <p14:creationId xmlns:p14="http://schemas.microsoft.com/office/powerpoint/2010/main" val="28467945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CA9D642-93F0-4344-84D8-8A4B4324463D}" type="slidenum">
              <a:rPr lang="en-US" smtClean="0"/>
              <a:t>34</a:t>
            </a:fld>
            <a:endParaRPr lang="en-US"/>
          </a:p>
        </p:txBody>
      </p:sp>
    </p:spTree>
    <p:extLst>
      <p:ext uri="{BB962C8B-B14F-4D97-AF65-F5344CB8AC3E}">
        <p14:creationId xmlns:p14="http://schemas.microsoft.com/office/powerpoint/2010/main" val="55798085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CA9D642-93F0-4344-84D8-8A4B4324463D}" type="slidenum">
              <a:rPr lang="en-US" smtClean="0"/>
              <a:t>14</a:t>
            </a:fld>
            <a:endParaRPr lang="en-US"/>
          </a:p>
        </p:txBody>
      </p:sp>
    </p:spTree>
    <p:extLst>
      <p:ext uri="{BB962C8B-B14F-4D97-AF65-F5344CB8AC3E}">
        <p14:creationId xmlns:p14="http://schemas.microsoft.com/office/powerpoint/2010/main" val="128675162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Weinig</a:t>
            </a:r>
            <a:r>
              <a:rPr lang="en-US" dirty="0"/>
              <a:t>  AWD </a:t>
            </a:r>
            <a:r>
              <a:rPr lang="en-US" dirty="0" err="1"/>
              <a:t>modellen</a:t>
            </a:r>
            <a:r>
              <a:rPr lang="en-US" dirty="0"/>
              <a:t> </a:t>
            </a:r>
          </a:p>
          <a:p>
            <a:r>
              <a:rPr lang="en-US" dirty="0"/>
              <a:t>Only Ford Kuga  motorization of 2.5l</a:t>
            </a:r>
          </a:p>
          <a:p>
            <a:endParaRPr lang="en-US" dirty="0"/>
          </a:p>
        </p:txBody>
      </p:sp>
      <p:sp>
        <p:nvSpPr>
          <p:cNvPr id="4" name="Slide Number Placeholder 3"/>
          <p:cNvSpPr>
            <a:spLocks noGrp="1"/>
          </p:cNvSpPr>
          <p:nvPr>
            <p:ph type="sldNum" sz="quarter" idx="5"/>
          </p:nvPr>
        </p:nvSpPr>
        <p:spPr/>
        <p:txBody>
          <a:bodyPr/>
          <a:lstStyle/>
          <a:p>
            <a:fld id="{9CA9D642-93F0-4344-84D8-8A4B4324463D}" type="slidenum">
              <a:rPr lang="en-US" smtClean="0"/>
              <a:t>35</a:t>
            </a:fld>
            <a:endParaRPr lang="en-US"/>
          </a:p>
        </p:txBody>
      </p:sp>
    </p:spTree>
    <p:extLst>
      <p:ext uri="{BB962C8B-B14F-4D97-AF65-F5344CB8AC3E}">
        <p14:creationId xmlns:p14="http://schemas.microsoft.com/office/powerpoint/2010/main" val="255071813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nl-NL" dirty="0"/>
              <a:t>❌ Beperkt Suzuki-dealernetwerk voor een voertuig van dit segment</a:t>
            </a:r>
            <a:endParaRPr lang="en-US" dirty="0"/>
          </a:p>
        </p:txBody>
      </p:sp>
      <p:sp>
        <p:nvSpPr>
          <p:cNvPr id="4" name="Slide Number Placeholder 3"/>
          <p:cNvSpPr>
            <a:spLocks noGrp="1"/>
          </p:cNvSpPr>
          <p:nvPr>
            <p:ph type="sldNum" sz="quarter" idx="5"/>
          </p:nvPr>
        </p:nvSpPr>
        <p:spPr/>
        <p:txBody>
          <a:bodyPr/>
          <a:lstStyle/>
          <a:p>
            <a:fld id="{9CA9D642-93F0-4344-84D8-8A4B4324463D}" type="slidenum">
              <a:rPr lang="en-US" smtClean="0"/>
              <a:t>36</a:t>
            </a:fld>
            <a:endParaRPr lang="en-US"/>
          </a:p>
        </p:txBody>
      </p:sp>
    </p:spTree>
    <p:extLst>
      <p:ext uri="{BB962C8B-B14F-4D97-AF65-F5344CB8AC3E}">
        <p14:creationId xmlns:p14="http://schemas.microsoft.com/office/powerpoint/2010/main" val="132125683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nl-NL" dirty="0"/>
              <a:t>de Suzuki Across behoort nog steeds tot de sterkste plug-in hybride SUV's qua prestaties, verbruik en betrouwbaarheid. Het grootste nadeel is dat hij technisch vrijwel dezelfde wagen is als de Toyota RAV4 PHEV, die vaak een hogere tweedehandswaarde heeft. Voor een Belgische fleet- of bedrijfswagenrijder zou ik daarom de keuze meestal laten afhangen van de offerte: als de Across minstens enkele duizenden euro's goedkoper is dan een vergelijkbare RAV4, is de Across vaak de slimste koop.</a:t>
            </a:r>
            <a:endParaRPr lang="en-US" dirty="0"/>
          </a:p>
        </p:txBody>
      </p:sp>
      <p:sp>
        <p:nvSpPr>
          <p:cNvPr id="4" name="Slide Number Placeholder 3"/>
          <p:cNvSpPr>
            <a:spLocks noGrp="1"/>
          </p:cNvSpPr>
          <p:nvPr>
            <p:ph type="sldNum" sz="quarter" idx="5"/>
          </p:nvPr>
        </p:nvSpPr>
        <p:spPr/>
        <p:txBody>
          <a:bodyPr/>
          <a:lstStyle/>
          <a:p>
            <a:fld id="{9CA9D642-93F0-4344-84D8-8A4B4324463D}" type="slidenum">
              <a:rPr lang="en-US" smtClean="0"/>
              <a:t>37</a:t>
            </a:fld>
            <a:endParaRPr lang="en-US"/>
          </a:p>
        </p:txBody>
      </p:sp>
    </p:spTree>
    <p:extLst>
      <p:ext uri="{BB962C8B-B14F-4D97-AF65-F5344CB8AC3E}">
        <p14:creationId xmlns:p14="http://schemas.microsoft.com/office/powerpoint/2010/main" val="139095618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611090-60D1-8A65-8CA7-68F48E02543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4EBB3C3-B38E-2ACB-7FEA-BDC27F60D75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574281A-F4D7-6F62-9027-BC465EC08259}"/>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2F12B872-BC89-F620-E92F-9B3540C1A362}"/>
              </a:ext>
            </a:extLst>
          </p:cNvPr>
          <p:cNvSpPr>
            <a:spLocks noGrp="1"/>
          </p:cNvSpPr>
          <p:nvPr>
            <p:ph type="sldNum" sz="quarter" idx="5"/>
          </p:nvPr>
        </p:nvSpPr>
        <p:spPr/>
        <p:txBody>
          <a:bodyPr/>
          <a:lstStyle/>
          <a:p>
            <a:fld id="{9CA9D642-93F0-4344-84D8-8A4B4324463D}" type="slidenum">
              <a:rPr lang="en-US" smtClean="0"/>
              <a:t>38</a:t>
            </a:fld>
            <a:endParaRPr lang="en-US"/>
          </a:p>
        </p:txBody>
      </p:sp>
    </p:spTree>
    <p:extLst>
      <p:ext uri="{BB962C8B-B14F-4D97-AF65-F5344CB8AC3E}">
        <p14:creationId xmlns:p14="http://schemas.microsoft.com/office/powerpoint/2010/main" val="101708672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611090-60D1-8A65-8CA7-68F48E02543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4EBB3C3-B38E-2ACB-7FEA-BDC27F60D75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574281A-F4D7-6F62-9027-BC465EC08259}"/>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2F12B872-BC89-F620-E92F-9B3540C1A362}"/>
              </a:ext>
            </a:extLst>
          </p:cNvPr>
          <p:cNvSpPr>
            <a:spLocks noGrp="1"/>
          </p:cNvSpPr>
          <p:nvPr>
            <p:ph type="sldNum" sz="quarter" idx="5"/>
          </p:nvPr>
        </p:nvSpPr>
        <p:spPr/>
        <p:txBody>
          <a:bodyPr/>
          <a:lstStyle/>
          <a:p>
            <a:fld id="{9CA9D642-93F0-4344-84D8-8A4B4324463D}" type="slidenum">
              <a:rPr lang="en-US" smtClean="0"/>
              <a:t>39</a:t>
            </a:fld>
            <a:endParaRPr lang="en-US"/>
          </a:p>
        </p:txBody>
      </p:sp>
    </p:spTree>
    <p:extLst>
      <p:ext uri="{BB962C8B-B14F-4D97-AF65-F5344CB8AC3E}">
        <p14:creationId xmlns:p14="http://schemas.microsoft.com/office/powerpoint/2010/main" val="346604633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err="1">
                <a:solidFill>
                  <a:schemeClr val="tx1"/>
                </a:solidFill>
                <a:effectLst/>
                <a:latin typeface="+mn-lt"/>
                <a:ea typeface="+mn-ea"/>
                <a:cs typeface="+mn-cs"/>
              </a:rPr>
              <a:t>voorkant</a:t>
            </a:r>
            <a:r>
              <a:rPr lang="en-US" sz="1200" b="0" i="0" kern="1200">
                <a:solidFill>
                  <a:schemeClr val="tx1"/>
                </a:solidFill>
                <a:effectLst/>
                <a:latin typeface="+mn-lt"/>
                <a:ea typeface="+mn-ea"/>
                <a:cs typeface="+mn-cs"/>
              </a:rPr>
              <a:t> die </a:t>
            </a:r>
            <a:r>
              <a:rPr lang="en-US" sz="1200" b="0" i="0" kern="1200" err="1">
                <a:solidFill>
                  <a:schemeClr val="tx1"/>
                </a:solidFill>
                <a:effectLst/>
                <a:latin typeface="+mn-lt"/>
                <a:ea typeface="+mn-ea"/>
                <a:cs typeface="+mn-cs"/>
              </a:rPr>
              <a:t>geïnspireerd</a:t>
            </a:r>
            <a:r>
              <a:rPr lang="en-US" sz="1200" b="0" i="0" kern="1200">
                <a:solidFill>
                  <a:schemeClr val="tx1"/>
                </a:solidFill>
                <a:effectLst/>
                <a:latin typeface="+mn-lt"/>
                <a:ea typeface="+mn-ea"/>
                <a:cs typeface="+mn-cs"/>
              </a:rPr>
              <a:t> is op de </a:t>
            </a:r>
            <a:r>
              <a:rPr lang="en-US" sz="1200" b="0" i="0" kern="1200" err="1">
                <a:solidFill>
                  <a:schemeClr val="tx1"/>
                </a:solidFill>
                <a:effectLst/>
                <a:latin typeface="+mn-lt"/>
                <a:ea typeface="+mn-ea"/>
                <a:cs typeface="+mn-cs"/>
              </a:rPr>
              <a:t>vorm</a:t>
            </a:r>
            <a:r>
              <a:rPr lang="en-US" sz="1200" b="0" i="0" kern="1200">
                <a:solidFill>
                  <a:schemeClr val="tx1"/>
                </a:solidFill>
                <a:effectLst/>
                <a:latin typeface="+mn-lt"/>
                <a:ea typeface="+mn-ea"/>
                <a:cs typeface="+mn-cs"/>
              </a:rPr>
              <a:t> van </a:t>
            </a:r>
            <a:r>
              <a:rPr lang="en-US" sz="1200" b="0" i="0" kern="1200" err="1">
                <a:solidFill>
                  <a:schemeClr val="tx1"/>
                </a:solidFill>
                <a:effectLst/>
                <a:latin typeface="+mn-lt"/>
                <a:ea typeface="+mn-ea"/>
                <a:cs typeface="+mn-cs"/>
              </a:rPr>
              <a:t>een</a:t>
            </a:r>
            <a:r>
              <a:rPr lang="en-US" sz="1200" b="0" i="0" kern="1200">
                <a:solidFill>
                  <a:schemeClr val="tx1"/>
                </a:solidFill>
                <a:effectLst/>
                <a:latin typeface="+mn-lt"/>
                <a:ea typeface="+mn-ea"/>
                <a:cs typeface="+mn-cs"/>
              </a:rPr>
              <a:t> </a:t>
            </a:r>
            <a:r>
              <a:rPr lang="en-US" sz="1200" b="1" i="0" kern="1200" err="1">
                <a:solidFill>
                  <a:schemeClr val="tx1"/>
                </a:solidFill>
                <a:effectLst/>
                <a:latin typeface="+mn-lt"/>
                <a:ea typeface="+mn-ea"/>
                <a:cs typeface="+mn-cs"/>
              </a:rPr>
              <a:t>hamerhaai</a:t>
            </a:r>
            <a:r>
              <a:rPr lang="en-US" sz="1200" b="0" i="0" kern="1200">
                <a:solidFill>
                  <a:schemeClr val="tx1"/>
                </a:solidFill>
                <a:effectLst/>
                <a:latin typeface="+mn-lt"/>
                <a:ea typeface="+mn-ea"/>
                <a:cs typeface="+mn-cs"/>
              </a:rPr>
              <a:t>: </a:t>
            </a:r>
            <a:r>
              <a:rPr lang="en-US" sz="1200" b="0" i="0" kern="1200" err="1">
                <a:solidFill>
                  <a:schemeClr val="tx1"/>
                </a:solidFill>
                <a:effectLst/>
                <a:latin typeface="+mn-lt"/>
                <a:ea typeface="+mn-ea"/>
                <a:cs typeface="+mn-cs"/>
              </a:rPr>
              <a:t>een</a:t>
            </a:r>
            <a:r>
              <a:rPr lang="en-US" sz="1200" b="0" i="0" kern="1200">
                <a:solidFill>
                  <a:schemeClr val="tx1"/>
                </a:solidFill>
                <a:effectLst/>
                <a:latin typeface="+mn-lt"/>
                <a:ea typeface="+mn-ea"/>
                <a:cs typeface="+mn-cs"/>
              </a:rPr>
              <a:t> brede, </a:t>
            </a:r>
            <a:r>
              <a:rPr lang="en-US" sz="1200" b="0" i="0" kern="1200" err="1">
                <a:solidFill>
                  <a:schemeClr val="tx1"/>
                </a:solidFill>
                <a:effectLst/>
                <a:latin typeface="+mn-lt"/>
                <a:ea typeface="+mn-ea"/>
                <a:cs typeface="+mn-cs"/>
              </a:rPr>
              <a:t>krachtige</a:t>
            </a:r>
            <a:r>
              <a:rPr lang="en-US" sz="1200" b="0" i="0" kern="1200">
                <a:solidFill>
                  <a:schemeClr val="tx1"/>
                </a:solidFill>
                <a:effectLst/>
                <a:latin typeface="+mn-lt"/>
                <a:ea typeface="+mn-ea"/>
                <a:cs typeface="+mn-cs"/>
              </a:rPr>
              <a:t> </a:t>
            </a:r>
            <a:r>
              <a:rPr lang="en-US" sz="1200" b="0" i="0" kern="1200" err="1">
                <a:solidFill>
                  <a:schemeClr val="tx1"/>
                </a:solidFill>
                <a:effectLst/>
                <a:latin typeface="+mn-lt"/>
                <a:ea typeface="+mn-ea"/>
                <a:cs typeface="+mn-cs"/>
              </a:rPr>
              <a:t>neus</a:t>
            </a:r>
            <a:r>
              <a:rPr lang="en-US" sz="1200" b="0" i="0" kern="1200">
                <a:solidFill>
                  <a:schemeClr val="tx1"/>
                </a:solidFill>
                <a:effectLst/>
                <a:latin typeface="+mn-lt"/>
                <a:ea typeface="+mn-ea"/>
                <a:cs typeface="+mn-cs"/>
              </a:rPr>
              <a:t> met </a:t>
            </a:r>
            <a:r>
              <a:rPr lang="en-US" sz="1200" b="0" i="0" kern="1200" err="1">
                <a:solidFill>
                  <a:schemeClr val="tx1"/>
                </a:solidFill>
                <a:effectLst/>
                <a:latin typeface="+mn-lt"/>
                <a:ea typeface="+mn-ea"/>
                <a:cs typeface="+mn-cs"/>
              </a:rPr>
              <a:t>uitgesproken</a:t>
            </a:r>
            <a:r>
              <a:rPr lang="en-US" sz="1200" b="0" i="0" kern="1200">
                <a:solidFill>
                  <a:schemeClr val="tx1"/>
                </a:solidFill>
                <a:effectLst/>
                <a:latin typeface="+mn-lt"/>
                <a:ea typeface="+mn-ea"/>
                <a:cs typeface="+mn-cs"/>
              </a:rPr>
              <a:t> </a:t>
            </a:r>
            <a:r>
              <a:rPr lang="en-US" sz="1200" b="0" i="0" kern="1200" err="1">
                <a:solidFill>
                  <a:schemeClr val="tx1"/>
                </a:solidFill>
                <a:effectLst/>
                <a:latin typeface="+mn-lt"/>
                <a:ea typeface="+mn-ea"/>
                <a:cs typeface="+mn-cs"/>
              </a:rPr>
              <a:t>horizontale</a:t>
            </a:r>
            <a:r>
              <a:rPr lang="en-US" sz="1200" b="0" i="0" kern="1200">
                <a:solidFill>
                  <a:schemeClr val="tx1"/>
                </a:solidFill>
                <a:effectLst/>
                <a:latin typeface="+mn-lt"/>
                <a:ea typeface="+mn-ea"/>
                <a:cs typeface="+mn-cs"/>
              </a:rPr>
              <a:t> </a:t>
            </a:r>
            <a:r>
              <a:rPr lang="en-US" sz="1200" b="0" i="0" kern="1200" err="1">
                <a:solidFill>
                  <a:schemeClr val="tx1"/>
                </a:solidFill>
                <a:effectLst/>
                <a:latin typeface="+mn-lt"/>
                <a:ea typeface="+mn-ea"/>
                <a:cs typeface="+mn-cs"/>
              </a:rPr>
              <a:t>lijnen</a:t>
            </a:r>
            <a:r>
              <a:rPr lang="en-US" sz="1200" b="0" i="0" kern="1200">
                <a:solidFill>
                  <a:schemeClr val="tx1"/>
                </a:solidFill>
                <a:effectLst/>
                <a:latin typeface="+mn-lt"/>
                <a:ea typeface="+mn-ea"/>
                <a:cs typeface="+mn-cs"/>
              </a:rPr>
              <a:t>.</a:t>
            </a:r>
          </a:p>
          <a:p>
            <a:endParaRPr lang="en-US"/>
          </a:p>
        </p:txBody>
      </p:sp>
      <p:sp>
        <p:nvSpPr>
          <p:cNvPr id="4" name="Slide Number Placeholder 3"/>
          <p:cNvSpPr>
            <a:spLocks noGrp="1"/>
          </p:cNvSpPr>
          <p:nvPr>
            <p:ph type="sldNum" sz="quarter" idx="5"/>
          </p:nvPr>
        </p:nvSpPr>
        <p:spPr/>
        <p:txBody>
          <a:bodyPr/>
          <a:lstStyle/>
          <a:p>
            <a:fld id="{9CA9D642-93F0-4344-84D8-8A4B4324463D}" type="slidenum">
              <a:rPr lang="en-US" smtClean="0"/>
              <a:t>15</a:t>
            </a:fld>
            <a:endParaRPr lang="en-US"/>
          </a:p>
        </p:txBody>
      </p:sp>
    </p:spTree>
    <p:extLst>
      <p:ext uri="{BB962C8B-B14F-4D97-AF65-F5344CB8AC3E}">
        <p14:creationId xmlns:p14="http://schemas.microsoft.com/office/powerpoint/2010/main" val="413532664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err="1"/>
              <a:t>Klanten</a:t>
            </a:r>
            <a:r>
              <a:rPr lang="en-US"/>
              <a:t> </a:t>
            </a:r>
            <a:r>
              <a:rPr lang="en-US" err="1"/>
              <a:t>kunnen</a:t>
            </a:r>
            <a:r>
              <a:rPr lang="en-US"/>
              <a:t> </a:t>
            </a:r>
            <a:r>
              <a:rPr lang="en-US" err="1"/>
              <a:t>kiezen</a:t>
            </a:r>
            <a:r>
              <a:rPr lang="en-US"/>
              <a:t> </a:t>
            </a:r>
            <a:r>
              <a:rPr lang="en-US" err="1"/>
              <a:t>uit</a:t>
            </a:r>
            <a:r>
              <a:rPr lang="en-US"/>
              <a:t> vier </a:t>
            </a:r>
            <a:r>
              <a:rPr lang="en-US" err="1"/>
              <a:t>koetswerkkleuren</a:t>
            </a:r>
            <a:r>
              <a:rPr lang="en-US"/>
              <a:t> </a:t>
            </a:r>
          </a:p>
        </p:txBody>
      </p:sp>
      <p:sp>
        <p:nvSpPr>
          <p:cNvPr id="4" name="Slide Number Placeholder 3"/>
          <p:cNvSpPr>
            <a:spLocks noGrp="1"/>
          </p:cNvSpPr>
          <p:nvPr>
            <p:ph type="sldNum" sz="quarter" idx="5"/>
          </p:nvPr>
        </p:nvSpPr>
        <p:spPr/>
        <p:txBody>
          <a:bodyPr/>
          <a:lstStyle/>
          <a:p>
            <a:fld id="{9CA9D642-93F0-4344-84D8-8A4B4324463D}" type="slidenum">
              <a:rPr lang="en-US" smtClean="0"/>
              <a:t>16</a:t>
            </a:fld>
            <a:endParaRPr lang="en-US"/>
          </a:p>
        </p:txBody>
      </p:sp>
    </p:spTree>
    <p:extLst>
      <p:ext uri="{BB962C8B-B14F-4D97-AF65-F5344CB8AC3E}">
        <p14:creationId xmlns:p14="http://schemas.microsoft.com/office/powerpoint/2010/main" val="54867887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nl-NL"/>
              <a:t>Voortbouwend op de veelzijdigheid van een SUV is het interieur ontworpen volgens het principe van '</a:t>
            </a:r>
            <a:r>
              <a:rPr lang="nl-NL" b="1"/>
              <a:t>eilandarchitectuur</a:t>
            </a:r>
            <a:r>
              <a:rPr lang="nl-NL"/>
              <a:t>'. </a:t>
            </a:r>
            <a:r>
              <a:rPr lang="nl-NL" b="1"/>
              <a:t>Displays, het Shift-by-Wire-systeem en de bedieningselementen zijn overzichtelijk gegroepeerd</a:t>
            </a:r>
            <a:r>
              <a:rPr lang="nl-NL"/>
              <a:t> in functionele zones ( eilanden) opgedeeld. Dit creëert een intuïtieve en gebruiksvriendelijke rijomgeving en biedt een meeslepende infotainmentervaring met naadloze smartphoneconnectiviteit.</a:t>
            </a:r>
            <a:endParaRPr lang="en-US"/>
          </a:p>
        </p:txBody>
      </p:sp>
      <p:sp>
        <p:nvSpPr>
          <p:cNvPr id="4" name="Slide Number Placeholder 3"/>
          <p:cNvSpPr>
            <a:spLocks noGrp="1"/>
          </p:cNvSpPr>
          <p:nvPr>
            <p:ph type="sldNum" sz="quarter" idx="5"/>
          </p:nvPr>
        </p:nvSpPr>
        <p:spPr/>
        <p:txBody>
          <a:bodyPr/>
          <a:lstStyle/>
          <a:p>
            <a:fld id="{9CA9D642-93F0-4344-84D8-8A4B4324463D}" type="slidenum">
              <a:rPr lang="en-US" smtClean="0"/>
              <a:t>17</a:t>
            </a:fld>
            <a:endParaRPr lang="en-US"/>
          </a:p>
        </p:txBody>
      </p:sp>
    </p:spTree>
    <p:extLst>
      <p:ext uri="{BB962C8B-B14F-4D97-AF65-F5344CB8AC3E}">
        <p14:creationId xmlns:p14="http://schemas.microsoft.com/office/powerpoint/2010/main" val="288585287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nl-NL"/>
              <a:t>De elektrisch verstelbare voorstoelen bieden een uitzonderlijk comfortniveau, met een 10-voudig verstelbare bestuurdersstoel met geheugenfunctie voor twee bestuurders en een 8-voudig verstelbare passagiersstoel. Verwarmde zittingen en rugleuningen, zorgvuldig geselecteerde materialen en een ergonomisch ontwerp dat het lichaam omsluit, zorgen ervoor dat zowel bestuurder als passagier ontspannen en uitgerust blijven, zelfs tijdens lange ritten.</a:t>
            </a:r>
          </a:p>
          <a:p>
            <a:r>
              <a:rPr lang="nl-NL"/>
              <a:t>Achterbank: </a:t>
            </a:r>
          </a:p>
          <a:p>
            <a:r>
              <a:rPr lang="nl-NL"/>
              <a:t>De neerklapbare en verstelbare achterbank combineert comfort met praktische bruikbaarheid. Dankzij de rugleuningen die bijna volledig vlak kunnen worden neergeklapt, ontstaat een ruime en flexibele laadruimte waarin bagage en grotere voorwerpen eenvoudig en veilig kunnen worden vervoerd.</a:t>
            </a:r>
          </a:p>
          <a:p>
            <a:endParaRPr lang="nl-NL"/>
          </a:p>
          <a:p>
            <a:endParaRPr lang="en-US"/>
          </a:p>
        </p:txBody>
      </p:sp>
      <p:sp>
        <p:nvSpPr>
          <p:cNvPr id="4" name="Slide Number Placeholder 3"/>
          <p:cNvSpPr>
            <a:spLocks noGrp="1"/>
          </p:cNvSpPr>
          <p:nvPr>
            <p:ph type="sldNum" sz="quarter" idx="5"/>
          </p:nvPr>
        </p:nvSpPr>
        <p:spPr/>
        <p:txBody>
          <a:bodyPr/>
          <a:lstStyle/>
          <a:p>
            <a:fld id="{9CA9D642-93F0-4344-84D8-8A4B4324463D}" type="slidenum">
              <a:rPr lang="en-US" smtClean="0"/>
              <a:t>18</a:t>
            </a:fld>
            <a:endParaRPr lang="en-US"/>
          </a:p>
        </p:txBody>
      </p:sp>
    </p:spTree>
    <p:extLst>
      <p:ext uri="{BB962C8B-B14F-4D97-AF65-F5344CB8AC3E}">
        <p14:creationId xmlns:p14="http://schemas.microsoft.com/office/powerpoint/2010/main" val="186033725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nl-NL"/>
              <a:t>Geïntegreerde digitale cockpitDe integratie van digitale interfaces, van de twee grote, configureerbare digitale schermen en het head-updisplay tot de spraakbediening, creëert een intuïtieve en meeslepende rijomgeving. Entertainment, navigatie en voertuigfuncties worden samengebracht in één samenhangend systeem, waardoor alle belangrijke informatie en bedieningselementen eenvoudig toegankelijk zijn.De displays kunnen volledig naar wens worden gepersonaliseerd. U bepaalt zelf welke informatie wordt weergegeven en waar deze op het scherm verschijnt, zodat de cockpit perfect aansluit bij uw persoonlijke voorkeuren en rijstijl.</a:t>
            </a:r>
          </a:p>
          <a:p>
            <a:r>
              <a:rPr lang="nl-NL"/>
              <a:t>Head-updisplay (HUD)Het head-updisplay brengt essentiële rijinformatie direct in het gezichtsveld van de bestuurder. Navigatieaanwijzingen, snelheid en andere relevante gegevens worden helder geprojecteerd op de voorruit, op een virtuele afstand van circa vier tot zes meter. Hierdoor blijft de aandacht optimaal op de weg gericht. Dankzij de keuze uit drie weergavemodi, Standard, Minimum en Full, kan de informatiepresentatie volledig worden afgestemd op de persoonlijke voorkeur van de bestuurder.</a:t>
            </a:r>
          </a:p>
          <a:p>
            <a:endParaRPr lang="nl-NL"/>
          </a:p>
          <a:p>
            <a:r>
              <a:rPr lang="nl-NL"/>
              <a:t>Stembediening: 2 microphoontjes geinstalleerd aan de dakhemel =&gt; Activatie systeem via “Hey Suzuki”</a:t>
            </a:r>
            <a:endParaRPr lang="en-US"/>
          </a:p>
        </p:txBody>
      </p:sp>
      <p:sp>
        <p:nvSpPr>
          <p:cNvPr id="4" name="Slide Number Placeholder 3"/>
          <p:cNvSpPr>
            <a:spLocks noGrp="1"/>
          </p:cNvSpPr>
          <p:nvPr>
            <p:ph type="sldNum" sz="quarter" idx="5"/>
          </p:nvPr>
        </p:nvSpPr>
        <p:spPr/>
        <p:txBody>
          <a:bodyPr/>
          <a:lstStyle/>
          <a:p>
            <a:fld id="{9CA9D642-93F0-4344-84D8-8A4B4324463D}" type="slidenum">
              <a:rPr lang="en-US" smtClean="0"/>
              <a:t>19</a:t>
            </a:fld>
            <a:endParaRPr lang="en-US"/>
          </a:p>
        </p:txBody>
      </p:sp>
    </p:spTree>
    <p:extLst>
      <p:ext uri="{BB962C8B-B14F-4D97-AF65-F5344CB8AC3E}">
        <p14:creationId xmlns:p14="http://schemas.microsoft.com/office/powerpoint/2010/main" val="407470428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5 USB </a:t>
            </a:r>
            <a:r>
              <a:rPr lang="en-US" dirty="0" err="1"/>
              <a:t>poorten</a:t>
            </a:r>
            <a:r>
              <a:rPr lang="en-US" dirty="0"/>
              <a:t> (type C) </a:t>
            </a:r>
            <a:r>
              <a:rPr lang="en-US" dirty="0" err="1"/>
              <a:t>naast</a:t>
            </a:r>
            <a:r>
              <a:rPr lang="en-US" dirty="0"/>
              <a:t> </a:t>
            </a:r>
            <a:r>
              <a:rPr lang="en-US" dirty="0" err="1"/>
              <a:t>draadloze</a:t>
            </a:r>
            <a:r>
              <a:rPr lang="en-US" dirty="0"/>
              <a:t> Smartphone </a:t>
            </a:r>
            <a:r>
              <a:rPr lang="en-US" dirty="0" err="1"/>
              <a:t>oplader</a:t>
            </a:r>
            <a:r>
              <a:rPr lang="en-US" dirty="0"/>
              <a:t>.</a:t>
            </a:r>
          </a:p>
        </p:txBody>
      </p:sp>
      <p:sp>
        <p:nvSpPr>
          <p:cNvPr id="4" name="Slide Number Placeholder 3"/>
          <p:cNvSpPr>
            <a:spLocks noGrp="1"/>
          </p:cNvSpPr>
          <p:nvPr>
            <p:ph type="sldNum" sz="quarter" idx="5"/>
          </p:nvPr>
        </p:nvSpPr>
        <p:spPr/>
        <p:txBody>
          <a:bodyPr/>
          <a:lstStyle/>
          <a:p>
            <a:fld id="{9CA9D642-93F0-4344-84D8-8A4B4324463D}" type="slidenum">
              <a:rPr lang="en-US" smtClean="0"/>
              <a:t>20</a:t>
            </a:fld>
            <a:endParaRPr lang="en-US"/>
          </a:p>
        </p:txBody>
      </p:sp>
    </p:spTree>
    <p:extLst>
      <p:ext uri="{BB962C8B-B14F-4D97-AF65-F5344CB8AC3E}">
        <p14:creationId xmlns:p14="http://schemas.microsoft.com/office/powerpoint/2010/main" val="218730874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b="0" i="0" dirty="0">
                <a:effectLst/>
                <a:latin typeface="Segoe UI" panose="020B0502040204020203" pitchFamily="34" charset="0"/>
              </a:rPr>
              <a:t>De PE10 e-</a:t>
            </a:r>
            <a:r>
              <a:rPr lang="nl-NL" b="0" i="0" dirty="0" err="1">
                <a:effectLst/>
                <a:latin typeface="Segoe UI" panose="020B0502040204020203" pitchFamily="34" charset="0"/>
              </a:rPr>
              <a:t>Transaxle</a:t>
            </a:r>
            <a:r>
              <a:rPr lang="nl-NL" b="0" i="0" dirty="0">
                <a:effectLst/>
                <a:latin typeface="Segoe UI" panose="020B0502040204020203" pitchFamily="34" charset="0"/>
              </a:rPr>
              <a:t> combineert een MG1-generator, MG2-aandrijfmotor en e-CVT transmissie in een compacte en efficiënte aandrijflijn. Dankzij het 4-assige ontwerp, de power-split planetaire </a:t>
            </a:r>
            <a:r>
              <a:rPr lang="nl-NL" b="0" i="0" dirty="0" err="1">
                <a:effectLst/>
                <a:latin typeface="Segoe UI" panose="020B0502040204020203" pitchFamily="34" charset="0"/>
              </a:rPr>
              <a:t>tandwielset</a:t>
            </a:r>
            <a:r>
              <a:rPr lang="nl-NL" b="0" i="0" dirty="0">
                <a:effectLst/>
                <a:latin typeface="Segoe UI" panose="020B0502040204020203" pitchFamily="34" charset="0"/>
              </a:rPr>
              <a:t> en geoptimaliseerde tandwielen worden gewicht, energieverliezen en geluidsniveau sterk gereduceerd.</a:t>
            </a:r>
          </a:p>
          <a:p>
            <a:pPr marL="0" marR="0" lvl="0" indent="0" algn="l" defTabSz="914400" rtl="0" eaLnBrk="1" fontAlgn="auto" latinLnBrk="0" hangingPunct="1">
              <a:lnSpc>
                <a:spcPct val="100000"/>
              </a:lnSpc>
              <a:spcBef>
                <a:spcPts val="0"/>
              </a:spcBef>
              <a:spcAft>
                <a:spcPts val="0"/>
              </a:spcAft>
              <a:buClrTx/>
              <a:buSzTx/>
              <a:buFontTx/>
              <a:buNone/>
              <a:tabLst/>
              <a:defRPr/>
            </a:pPr>
            <a:endParaRPr lang="nl-NL" b="0" i="0" dirty="0">
              <a:effectLst/>
              <a:latin typeface="Segoe UI" panose="020B0502040204020203"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nl-NL" b="0" i="0" dirty="0">
                <a:effectLst/>
                <a:latin typeface="Segoe UI" panose="020B0502040204020203" pitchFamily="34" charset="0"/>
              </a:rPr>
              <a:t>Een geavanceerd olie- en watergekoeld smeersysteem zorgt voor hoge efficiëntie, prestaties en duurzaamheid van de hybride aandrijflijn.</a:t>
            </a:r>
          </a:p>
          <a:p>
            <a:endParaRPr lang="en-US" dirty="0"/>
          </a:p>
          <a:p>
            <a:r>
              <a:rPr lang="en-US" dirty="0"/>
              <a:t>Heel </a:t>
            </a:r>
            <a:r>
              <a:rPr lang="en-US" dirty="0" err="1"/>
              <a:t>weinig</a:t>
            </a:r>
            <a:r>
              <a:rPr lang="en-US" dirty="0"/>
              <a:t> plugin </a:t>
            </a:r>
            <a:r>
              <a:rPr lang="en-US" dirty="0" err="1"/>
              <a:t>wagens</a:t>
            </a:r>
            <a:r>
              <a:rPr lang="en-US" dirty="0"/>
              <a:t> </a:t>
            </a:r>
            <a:r>
              <a:rPr lang="en-US" dirty="0" err="1"/>
              <a:t>kunnen</a:t>
            </a:r>
            <a:r>
              <a:rPr lang="en-US" dirty="0"/>
              <a:t> DC laden. Mercedes, Mitsubishi, </a:t>
            </a:r>
            <a:r>
              <a:rPr lang="en-US" dirty="0" err="1"/>
              <a:t>Rangrover</a:t>
            </a:r>
            <a:r>
              <a:rPr lang="en-US" dirty="0"/>
              <a:t>, VW, Toyota </a:t>
            </a:r>
            <a:r>
              <a:rPr lang="en-US" dirty="0" err="1"/>
              <a:t>en</a:t>
            </a:r>
            <a:r>
              <a:rPr lang="en-US" dirty="0"/>
              <a:t> Suzuki </a:t>
            </a:r>
          </a:p>
          <a:p>
            <a:endParaRPr lang="en-US" dirty="0"/>
          </a:p>
          <a:p>
            <a:pPr fontAlgn="t"/>
            <a:r>
              <a:rPr lang="nl-NL" b="1" i="0" dirty="0">
                <a:effectLst/>
                <a:latin typeface="Segoe UI" panose="020B0502040204020203" pitchFamily="34" charset="0"/>
              </a:rPr>
              <a:t>Nieuwe geïntegreerde </a:t>
            </a:r>
            <a:r>
              <a:rPr lang="nl-NL" b="1" i="0" dirty="0" err="1">
                <a:effectLst/>
                <a:latin typeface="Segoe UI" panose="020B0502040204020203" pitchFamily="34" charset="0"/>
              </a:rPr>
              <a:t>eAxle</a:t>
            </a:r>
            <a:r>
              <a:rPr lang="nl-NL" b="0" i="0" dirty="0">
                <a:effectLst/>
                <a:latin typeface="Segoe UI" panose="020B0502040204020203" pitchFamily="34" charset="0"/>
              </a:rPr>
              <a:t> met compactere afmetingen en hogere efficiëntie</a:t>
            </a:r>
          </a:p>
          <a:p>
            <a:pPr fontAlgn="t"/>
            <a:r>
              <a:rPr lang="nl-NL" b="1" i="0" dirty="0">
                <a:effectLst/>
                <a:latin typeface="Segoe UI" panose="020B0502040204020203" pitchFamily="34" charset="0"/>
              </a:rPr>
              <a:t>Geïntegreerde PCU, DC/DC-converter, MG1 &amp; MG2</a:t>
            </a:r>
            <a:r>
              <a:rPr lang="nl-NL" b="0" i="0" dirty="0">
                <a:effectLst/>
                <a:latin typeface="Segoe UI" panose="020B0502040204020203" pitchFamily="34" charset="0"/>
              </a:rPr>
              <a:t> voor minder gewicht en minder energieverliezen</a:t>
            </a:r>
          </a:p>
          <a:p>
            <a:pPr fontAlgn="t"/>
            <a:r>
              <a:rPr lang="nl-NL" b="1" i="0" dirty="0">
                <a:effectLst/>
                <a:latin typeface="Segoe UI" panose="020B0502040204020203" pitchFamily="34" charset="0"/>
              </a:rPr>
              <a:t>Nieuwe krachtige lader</a:t>
            </a:r>
            <a:r>
              <a:rPr lang="nl-NL" b="0" i="0" dirty="0">
                <a:effectLst/>
                <a:latin typeface="Segoe UI" panose="020B0502040204020203" pitchFamily="34" charset="0"/>
              </a:rPr>
              <a:t> geïntegreerd bovenop de </a:t>
            </a:r>
            <a:r>
              <a:rPr lang="nl-NL" b="0" i="0" dirty="0" err="1">
                <a:effectLst/>
                <a:latin typeface="Segoe UI" panose="020B0502040204020203" pitchFamily="34" charset="0"/>
              </a:rPr>
              <a:t>eAxle</a:t>
            </a:r>
            <a:endParaRPr lang="nl-NL" b="0" i="0" dirty="0">
              <a:effectLst/>
              <a:latin typeface="Segoe UI" panose="020B0502040204020203" pitchFamily="34" charset="0"/>
            </a:endParaRPr>
          </a:p>
          <a:p>
            <a:pPr fontAlgn="t"/>
            <a:r>
              <a:rPr lang="nl-NL" b="1" i="0" dirty="0">
                <a:effectLst/>
                <a:latin typeface="Segoe UI" panose="020B0502040204020203" pitchFamily="34" charset="0"/>
              </a:rPr>
              <a:t>CCS DC-</a:t>
            </a:r>
            <a:r>
              <a:rPr lang="nl-NL" b="1" i="0" dirty="0" err="1">
                <a:effectLst/>
                <a:latin typeface="Segoe UI" panose="020B0502040204020203" pitchFamily="34" charset="0"/>
              </a:rPr>
              <a:t>snelladen</a:t>
            </a:r>
            <a:r>
              <a:rPr lang="nl-NL" b="0" i="0" dirty="0">
                <a:effectLst/>
                <a:latin typeface="Segoe UI" panose="020B0502040204020203" pitchFamily="34" charset="0"/>
              </a:rPr>
              <a:t> voor sneller en flexibeler laden</a:t>
            </a:r>
          </a:p>
          <a:p>
            <a:pPr fontAlgn="t"/>
            <a:r>
              <a:rPr lang="nl-NL" b="1" i="0" dirty="0">
                <a:effectLst/>
                <a:latin typeface="Segoe UI" panose="020B0502040204020203" pitchFamily="34" charset="0"/>
              </a:rPr>
              <a:t>MG2 vermogen verhoogd van 180 pk naar 203 pk</a:t>
            </a:r>
            <a:r>
              <a:rPr lang="nl-NL" b="0" i="0" dirty="0">
                <a:effectLst/>
                <a:latin typeface="Segoe UI" panose="020B0502040204020203" pitchFamily="34" charset="0"/>
              </a:rPr>
              <a:t> (+13%)</a:t>
            </a:r>
          </a:p>
          <a:p>
            <a:pPr fontAlgn="t"/>
            <a:r>
              <a:rPr lang="nl-NL" b="1" i="0" dirty="0">
                <a:effectLst/>
                <a:latin typeface="Segoe UI" panose="020B0502040204020203" pitchFamily="34" charset="0"/>
              </a:rPr>
              <a:t>MG2 koppel verhoogd van 200 Nm naar 270 Nm</a:t>
            </a:r>
            <a:r>
              <a:rPr lang="nl-NL" b="0" i="0" dirty="0">
                <a:effectLst/>
                <a:latin typeface="Segoe UI" panose="020B0502040204020203" pitchFamily="34" charset="0"/>
              </a:rPr>
              <a:t> (+35%)</a:t>
            </a:r>
          </a:p>
          <a:p>
            <a:pPr fontAlgn="t"/>
            <a:r>
              <a:rPr lang="nl-NL" b="1" i="0" dirty="0">
                <a:effectLst/>
                <a:latin typeface="Segoe UI" panose="020B0502040204020203" pitchFamily="34" charset="0"/>
              </a:rPr>
              <a:t>650V DC/DC boost-conversie</a:t>
            </a:r>
            <a:r>
              <a:rPr lang="nl-NL" b="0" i="0" dirty="0">
                <a:effectLst/>
                <a:latin typeface="Segoe UI" panose="020B0502040204020203" pitchFamily="34" charset="0"/>
              </a:rPr>
              <a:t> voor hogere systeemprestaties</a:t>
            </a:r>
          </a:p>
          <a:p>
            <a:pPr fontAlgn="t"/>
            <a:r>
              <a:rPr lang="nl-NL" b="1" i="0" dirty="0">
                <a:effectLst/>
                <a:latin typeface="Segoe UI" panose="020B0502040204020203" pitchFamily="34" charset="0"/>
              </a:rPr>
              <a:t>Water- en oliekoeling</a:t>
            </a:r>
            <a:r>
              <a:rPr lang="nl-NL" b="0" i="0" dirty="0">
                <a:effectLst/>
                <a:latin typeface="Segoe UI" panose="020B0502040204020203" pitchFamily="34" charset="0"/>
              </a:rPr>
              <a:t> voor optimale prestaties en duurzaamheid</a:t>
            </a:r>
          </a:p>
          <a:p>
            <a:endParaRPr lang="nl-NL"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CA9D642-93F0-4344-84D8-8A4B4324463D}"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28033880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7AAE854-D33D-6274-4916-5E1DC18278BD}"/>
              </a:ext>
            </a:extLst>
          </p:cNvPr>
          <p:cNvSpPr>
            <a:spLocks noGrp="1"/>
          </p:cNvSpPr>
          <p:nvPr>
            <p:ph type="ctrTitle"/>
          </p:nvPr>
        </p:nvSpPr>
        <p:spPr>
          <a:xfrm>
            <a:off x="1524000" y="1122363"/>
            <a:ext cx="9144000" cy="2387600"/>
          </a:xfrm>
        </p:spPr>
        <p:txBody>
          <a:bodyPr anchor="b"/>
          <a:lstStyle>
            <a:lvl1pPr algn="ctr">
              <a:defRPr sz="6000"/>
            </a:lvl1pPr>
          </a:lstStyle>
          <a:p>
            <a:r>
              <a:rPr lang="nl-NL"/>
              <a:t>Klik om stijl te bewerken</a:t>
            </a:r>
          </a:p>
        </p:txBody>
      </p:sp>
      <p:sp>
        <p:nvSpPr>
          <p:cNvPr id="3" name="Ondertitel 2">
            <a:extLst>
              <a:ext uri="{FF2B5EF4-FFF2-40B4-BE49-F238E27FC236}">
                <a16:creationId xmlns:a16="http://schemas.microsoft.com/office/drawing/2014/main" id="{FC761B9C-4B04-005E-1839-983F9E8291A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p>
        </p:txBody>
      </p:sp>
      <p:sp>
        <p:nvSpPr>
          <p:cNvPr id="4" name="Tijdelijke aanduiding voor datum 3">
            <a:extLst>
              <a:ext uri="{FF2B5EF4-FFF2-40B4-BE49-F238E27FC236}">
                <a16:creationId xmlns:a16="http://schemas.microsoft.com/office/drawing/2014/main" id="{D2DDC6C9-8FB7-786D-3A31-D6CA870BFC90}"/>
              </a:ext>
            </a:extLst>
          </p:cNvPr>
          <p:cNvSpPr>
            <a:spLocks noGrp="1"/>
          </p:cNvSpPr>
          <p:nvPr>
            <p:ph type="dt" sz="half" idx="10"/>
          </p:nvPr>
        </p:nvSpPr>
        <p:spPr/>
        <p:txBody>
          <a:bodyPr/>
          <a:lstStyle/>
          <a:p>
            <a:fld id="{691F225D-7D32-41C1-BC76-C0236CF2E24E}" type="datetimeFigureOut">
              <a:rPr lang="nl-NL" smtClean="0"/>
              <a:t>28-8-2026</a:t>
            </a:fld>
            <a:endParaRPr lang="nl-NL"/>
          </a:p>
        </p:txBody>
      </p:sp>
      <p:sp>
        <p:nvSpPr>
          <p:cNvPr id="5" name="Tijdelijke aanduiding voor voettekst 4">
            <a:extLst>
              <a:ext uri="{FF2B5EF4-FFF2-40B4-BE49-F238E27FC236}">
                <a16:creationId xmlns:a16="http://schemas.microsoft.com/office/drawing/2014/main" id="{2ADB52C9-2AE3-8BF2-CC31-3709AA0B5D15}"/>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D4373C3A-57D4-CA53-45A0-C60BB74CC067}"/>
              </a:ext>
            </a:extLst>
          </p:cNvPr>
          <p:cNvSpPr>
            <a:spLocks noGrp="1"/>
          </p:cNvSpPr>
          <p:nvPr>
            <p:ph type="sldNum" sz="quarter" idx="12"/>
          </p:nvPr>
        </p:nvSpPr>
        <p:spPr/>
        <p:txBody>
          <a:bodyPr/>
          <a:lstStyle/>
          <a:p>
            <a:fld id="{70987699-9F2B-4E67-9B98-AED723109921}" type="slidenum">
              <a:rPr lang="nl-NL" smtClean="0"/>
              <a:t>‹nr.›</a:t>
            </a:fld>
            <a:endParaRPr lang="nl-NL"/>
          </a:p>
        </p:txBody>
      </p:sp>
    </p:spTree>
    <p:extLst>
      <p:ext uri="{BB962C8B-B14F-4D97-AF65-F5344CB8AC3E}">
        <p14:creationId xmlns:p14="http://schemas.microsoft.com/office/powerpoint/2010/main" val="72709477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9A2852D-9A12-29BF-D66B-58AE75829D45}"/>
              </a:ext>
            </a:extLst>
          </p:cNvPr>
          <p:cNvSpPr>
            <a:spLocks noGrp="1"/>
          </p:cNvSpPr>
          <p:nvPr>
            <p:ph type="title"/>
          </p:nvPr>
        </p:nvSpPr>
        <p:spPr/>
        <p:txBody>
          <a:bodyPr/>
          <a:lstStyle/>
          <a:p>
            <a:r>
              <a:rPr lang="nl-NL"/>
              <a:t>Klik om stijl te bewerken</a:t>
            </a:r>
          </a:p>
        </p:txBody>
      </p:sp>
      <p:sp>
        <p:nvSpPr>
          <p:cNvPr id="3" name="Tijdelijke aanduiding voor verticale tekst 2">
            <a:extLst>
              <a:ext uri="{FF2B5EF4-FFF2-40B4-BE49-F238E27FC236}">
                <a16:creationId xmlns:a16="http://schemas.microsoft.com/office/drawing/2014/main" id="{4BB945DB-3098-9400-B385-67B1EC95BE28}"/>
              </a:ext>
            </a:extLst>
          </p:cNvPr>
          <p:cNvSpPr>
            <a:spLocks noGrp="1"/>
          </p:cNvSpPr>
          <p:nvPr>
            <p:ph type="body" orient="vert" idx="1"/>
          </p:nvPr>
        </p:nvSpPr>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CBC12584-1205-6DE4-7FD1-A210D9CD3603}"/>
              </a:ext>
            </a:extLst>
          </p:cNvPr>
          <p:cNvSpPr>
            <a:spLocks noGrp="1"/>
          </p:cNvSpPr>
          <p:nvPr>
            <p:ph type="dt" sz="half" idx="10"/>
          </p:nvPr>
        </p:nvSpPr>
        <p:spPr/>
        <p:txBody>
          <a:bodyPr/>
          <a:lstStyle/>
          <a:p>
            <a:fld id="{691F225D-7D32-41C1-BC76-C0236CF2E24E}" type="datetimeFigureOut">
              <a:rPr lang="nl-NL" smtClean="0"/>
              <a:t>28-8-2026</a:t>
            </a:fld>
            <a:endParaRPr lang="nl-NL"/>
          </a:p>
        </p:txBody>
      </p:sp>
      <p:sp>
        <p:nvSpPr>
          <p:cNvPr id="5" name="Tijdelijke aanduiding voor voettekst 4">
            <a:extLst>
              <a:ext uri="{FF2B5EF4-FFF2-40B4-BE49-F238E27FC236}">
                <a16:creationId xmlns:a16="http://schemas.microsoft.com/office/drawing/2014/main" id="{E5F66E87-6D65-EF80-530E-A601270CC6A7}"/>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DA9FA543-816B-9C10-862C-6C11EB1DEEFB}"/>
              </a:ext>
            </a:extLst>
          </p:cNvPr>
          <p:cNvSpPr>
            <a:spLocks noGrp="1"/>
          </p:cNvSpPr>
          <p:nvPr>
            <p:ph type="sldNum" sz="quarter" idx="12"/>
          </p:nvPr>
        </p:nvSpPr>
        <p:spPr/>
        <p:txBody>
          <a:bodyPr/>
          <a:lstStyle/>
          <a:p>
            <a:fld id="{70987699-9F2B-4E67-9B98-AED723109921}" type="slidenum">
              <a:rPr lang="nl-NL" smtClean="0"/>
              <a:t>‹nr.›</a:t>
            </a:fld>
            <a:endParaRPr lang="nl-NL"/>
          </a:p>
        </p:txBody>
      </p:sp>
    </p:spTree>
    <p:extLst>
      <p:ext uri="{BB962C8B-B14F-4D97-AF65-F5344CB8AC3E}">
        <p14:creationId xmlns:p14="http://schemas.microsoft.com/office/powerpoint/2010/main" val="134431454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a:extLst>
              <a:ext uri="{FF2B5EF4-FFF2-40B4-BE49-F238E27FC236}">
                <a16:creationId xmlns:a16="http://schemas.microsoft.com/office/drawing/2014/main" id="{52ACAF7F-F649-0EBE-3372-21EB257FB49E}"/>
              </a:ext>
            </a:extLst>
          </p:cNvPr>
          <p:cNvSpPr>
            <a:spLocks noGrp="1"/>
          </p:cNvSpPr>
          <p:nvPr>
            <p:ph type="title" orient="vert"/>
          </p:nvPr>
        </p:nvSpPr>
        <p:spPr>
          <a:xfrm>
            <a:off x="8724900" y="365125"/>
            <a:ext cx="2628900" cy="5811838"/>
          </a:xfrm>
        </p:spPr>
        <p:txBody>
          <a:bodyPr vert="eaVert"/>
          <a:lstStyle/>
          <a:p>
            <a:r>
              <a:rPr lang="nl-NL"/>
              <a:t>Klik om stijl te bewerken</a:t>
            </a:r>
          </a:p>
        </p:txBody>
      </p:sp>
      <p:sp>
        <p:nvSpPr>
          <p:cNvPr id="3" name="Tijdelijke aanduiding voor verticale tekst 2">
            <a:extLst>
              <a:ext uri="{FF2B5EF4-FFF2-40B4-BE49-F238E27FC236}">
                <a16:creationId xmlns:a16="http://schemas.microsoft.com/office/drawing/2014/main" id="{E003DEB6-BBE4-6F2D-7412-6EB7C3B60116}"/>
              </a:ext>
            </a:extLst>
          </p:cNvPr>
          <p:cNvSpPr>
            <a:spLocks noGrp="1"/>
          </p:cNvSpPr>
          <p:nvPr>
            <p:ph type="body" orient="vert" idx="1"/>
          </p:nvPr>
        </p:nvSpPr>
        <p:spPr>
          <a:xfrm>
            <a:off x="838200" y="365125"/>
            <a:ext cx="7734300" cy="5811838"/>
          </a:xfrm>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61C98C96-22D0-812C-613F-C06BFF404B05}"/>
              </a:ext>
            </a:extLst>
          </p:cNvPr>
          <p:cNvSpPr>
            <a:spLocks noGrp="1"/>
          </p:cNvSpPr>
          <p:nvPr>
            <p:ph type="dt" sz="half" idx="10"/>
          </p:nvPr>
        </p:nvSpPr>
        <p:spPr/>
        <p:txBody>
          <a:bodyPr/>
          <a:lstStyle/>
          <a:p>
            <a:fld id="{691F225D-7D32-41C1-BC76-C0236CF2E24E}" type="datetimeFigureOut">
              <a:rPr lang="nl-NL" smtClean="0"/>
              <a:t>28-8-2026</a:t>
            </a:fld>
            <a:endParaRPr lang="nl-NL"/>
          </a:p>
        </p:txBody>
      </p:sp>
      <p:sp>
        <p:nvSpPr>
          <p:cNvPr id="5" name="Tijdelijke aanduiding voor voettekst 4">
            <a:extLst>
              <a:ext uri="{FF2B5EF4-FFF2-40B4-BE49-F238E27FC236}">
                <a16:creationId xmlns:a16="http://schemas.microsoft.com/office/drawing/2014/main" id="{B7CDD4EB-157D-7337-D851-0ABF1AD0DCC5}"/>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93CC1E75-9E4D-935C-A267-9CEA9FE0354E}"/>
              </a:ext>
            </a:extLst>
          </p:cNvPr>
          <p:cNvSpPr>
            <a:spLocks noGrp="1"/>
          </p:cNvSpPr>
          <p:nvPr>
            <p:ph type="sldNum" sz="quarter" idx="12"/>
          </p:nvPr>
        </p:nvSpPr>
        <p:spPr/>
        <p:txBody>
          <a:bodyPr/>
          <a:lstStyle/>
          <a:p>
            <a:fld id="{70987699-9F2B-4E67-9B98-AED723109921}" type="slidenum">
              <a:rPr lang="nl-NL" smtClean="0"/>
              <a:t>‹nr.›</a:t>
            </a:fld>
            <a:endParaRPr lang="nl-NL"/>
          </a:p>
        </p:txBody>
      </p:sp>
    </p:spTree>
    <p:extLst>
      <p:ext uri="{BB962C8B-B14F-4D97-AF65-F5344CB8AC3E}">
        <p14:creationId xmlns:p14="http://schemas.microsoft.com/office/powerpoint/2010/main" val="132475972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Body: with line/narrow/no signature">
    <p:spTree>
      <p:nvGrpSpPr>
        <p:cNvPr id="1" name=""/>
        <p:cNvGrpSpPr/>
        <p:nvPr/>
      </p:nvGrpSpPr>
      <p:grpSpPr>
        <a:xfrm>
          <a:off x="0" y="0"/>
          <a:ext cx="0" cy="0"/>
          <a:chOff x="0" y="0"/>
          <a:chExt cx="0" cy="0"/>
        </a:xfrm>
      </p:grpSpPr>
      <p:sp>
        <p:nvSpPr>
          <p:cNvPr id="3" name="コンテンツ プレースホルダー 2">
            <a:extLst>
              <a:ext uri="{FF2B5EF4-FFF2-40B4-BE49-F238E27FC236}">
                <a16:creationId xmlns:a16="http://schemas.microsoft.com/office/drawing/2014/main" id="{555B3C78-F4B0-724A-ADAA-8CDD2DF18A0E}"/>
              </a:ext>
            </a:extLst>
          </p:cNvPr>
          <p:cNvSpPr>
            <a:spLocks noGrp="1"/>
          </p:cNvSpPr>
          <p:nvPr>
            <p:ph idx="1" hasCustomPrompt="1"/>
          </p:nvPr>
        </p:nvSpPr>
        <p:spPr>
          <a:xfrm>
            <a:off x="766917" y="1096150"/>
            <a:ext cx="10658166" cy="5007927"/>
          </a:xfrm>
        </p:spPr>
        <p:txBody>
          <a:bodyPr/>
          <a:lstStyle>
            <a:lvl1pPr marL="0" indent="0">
              <a:buNone/>
              <a:defRPr>
                <a:solidFill>
                  <a:schemeClr val="tx1"/>
                </a:solidFill>
              </a:defRPr>
            </a:lvl1pPr>
            <a:lvl2pPr marL="457200" indent="0">
              <a:buNone/>
              <a:defRPr>
                <a:solidFill>
                  <a:schemeClr val="tx1"/>
                </a:solidFill>
              </a:defRPr>
            </a:lvl2pPr>
            <a:lvl3pPr marL="914400" indent="0">
              <a:buNone/>
              <a:defRPr>
                <a:solidFill>
                  <a:schemeClr val="tx1"/>
                </a:solidFill>
              </a:defRPr>
            </a:lvl3pPr>
            <a:lvl4pPr marL="1371600" indent="0">
              <a:buNone/>
              <a:defRPr>
                <a:solidFill>
                  <a:schemeClr val="tx1"/>
                </a:solidFill>
              </a:defRPr>
            </a:lvl4pPr>
            <a:lvl5pPr marL="1720850" indent="0">
              <a:buNone/>
              <a:defRPr>
                <a:solidFill>
                  <a:schemeClr val="tx1"/>
                </a:solidFill>
              </a:defRPr>
            </a:lvl5pPr>
          </a:lstStyle>
          <a:p>
            <a:pPr marL="0" marR="0" lvl="0" indent="0" algn="l" defTabSz="914400" rtl="0" eaLnBrk="1" fontAlgn="auto" latinLnBrk="0" hangingPunct="1">
              <a:lnSpc>
                <a:spcPct val="120000"/>
              </a:lnSpc>
              <a:spcBef>
                <a:spcPts val="0"/>
              </a:spcBef>
              <a:spcAft>
                <a:spcPts val="600"/>
              </a:spcAft>
              <a:buClrTx/>
              <a:buSzTx/>
              <a:buFont typeface="Arial" panose="020B0604020202020204" pitchFamily="34" charset="0"/>
              <a:buNone/>
              <a:tabLst/>
              <a:defRPr/>
            </a:pPr>
            <a:r>
              <a:rPr lang="ja-JP" altLang="en-US" b="0" i="0">
                <a:solidFill>
                  <a:srgbClr val="242424"/>
                </a:solidFill>
                <a:effectLst/>
                <a:latin typeface="-apple-system"/>
              </a:rPr>
              <a:t>・</a:t>
            </a:r>
            <a:r>
              <a:rPr lang="en-US" altLang="ja-JP" b="0" i="0">
                <a:solidFill>
                  <a:srgbClr val="242424"/>
                </a:solidFill>
                <a:effectLst/>
                <a:latin typeface="-apple-system"/>
              </a:rPr>
              <a:t>Change font sizes, layouts, etc. as required.</a:t>
            </a:r>
          </a:p>
        </p:txBody>
      </p:sp>
      <p:cxnSp>
        <p:nvCxnSpPr>
          <p:cNvPr id="13" name="直線コネクタ 12">
            <a:extLst>
              <a:ext uri="{FF2B5EF4-FFF2-40B4-BE49-F238E27FC236}">
                <a16:creationId xmlns:a16="http://schemas.microsoft.com/office/drawing/2014/main" id="{5C7DD959-B5F3-DD42-9521-1028A40E520B}"/>
              </a:ext>
            </a:extLst>
          </p:cNvPr>
          <p:cNvCxnSpPr>
            <a:cxnSpLocks/>
          </p:cNvCxnSpPr>
          <p:nvPr userDrawn="1"/>
        </p:nvCxnSpPr>
        <p:spPr>
          <a:xfrm>
            <a:off x="762562" y="753909"/>
            <a:ext cx="10656000" cy="0"/>
          </a:xfrm>
          <a:prstGeom prst="line">
            <a:avLst/>
          </a:prstGeom>
          <a:ln w="19050">
            <a:solidFill>
              <a:srgbClr val="00368F"/>
            </a:solidFill>
          </a:ln>
        </p:spPr>
        <p:style>
          <a:lnRef idx="1">
            <a:schemeClr val="accent1"/>
          </a:lnRef>
          <a:fillRef idx="0">
            <a:schemeClr val="accent1"/>
          </a:fillRef>
          <a:effectRef idx="0">
            <a:schemeClr val="accent1"/>
          </a:effectRef>
          <a:fontRef idx="minor">
            <a:schemeClr val="tx1"/>
          </a:fontRef>
        </p:style>
      </p:cxnSp>
      <p:sp>
        <p:nvSpPr>
          <p:cNvPr id="4" name="タイトル 3">
            <a:extLst>
              <a:ext uri="{FF2B5EF4-FFF2-40B4-BE49-F238E27FC236}">
                <a16:creationId xmlns:a16="http://schemas.microsoft.com/office/drawing/2014/main" id="{9FFAC934-16EC-0E4A-8F8D-C45EFB68AC81}"/>
              </a:ext>
            </a:extLst>
          </p:cNvPr>
          <p:cNvSpPr>
            <a:spLocks noGrp="1"/>
          </p:cNvSpPr>
          <p:nvPr>
            <p:ph type="title" hasCustomPrompt="1"/>
          </p:nvPr>
        </p:nvSpPr>
        <p:spPr>
          <a:xfrm>
            <a:off x="766918" y="294816"/>
            <a:ext cx="9864000" cy="316497"/>
          </a:xfrm>
        </p:spPr>
        <p:txBody>
          <a:bodyPr>
            <a:noAutofit/>
          </a:bodyPr>
          <a:lstStyle>
            <a:lvl1pPr marL="0" marR="0" indent="0" algn="l" defTabSz="914400" rtl="0" eaLnBrk="1" fontAlgn="auto" latinLnBrk="0" hangingPunct="1">
              <a:lnSpc>
                <a:spcPct val="100000"/>
              </a:lnSpc>
              <a:spcBef>
                <a:spcPct val="0"/>
              </a:spcBef>
              <a:spcAft>
                <a:spcPts val="0"/>
              </a:spcAft>
              <a:buClrTx/>
              <a:buSzTx/>
              <a:buFontTx/>
              <a:buNone/>
              <a:tabLst/>
              <a:defRPr>
                <a:solidFill>
                  <a:schemeClr val="tx1"/>
                </a:solidFill>
              </a:defRPr>
            </a:lvl1pPr>
          </a:lstStyle>
          <a:p>
            <a:r>
              <a:rPr kumimoji="1" lang="en-US" altLang="ja-JP"/>
              <a:t>Title (with line) 1 line/Narrow, no signature</a:t>
            </a:r>
            <a:endParaRPr kumimoji="1" lang="ja-JP" altLang="en-US"/>
          </a:p>
        </p:txBody>
      </p:sp>
    </p:spTree>
    <p:extLst>
      <p:ext uri="{BB962C8B-B14F-4D97-AF65-F5344CB8AC3E}">
        <p14:creationId xmlns:p14="http://schemas.microsoft.com/office/powerpoint/2010/main" val="25289915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92641A7-809E-1AC7-1FF4-6B889C5407A7}"/>
              </a:ext>
            </a:extLst>
          </p:cNvPr>
          <p:cNvSpPr>
            <a:spLocks noGrp="1"/>
          </p:cNvSpPr>
          <p:nvPr>
            <p:ph type="title"/>
          </p:nvPr>
        </p:nvSpPr>
        <p:spPr/>
        <p:txBody>
          <a:bodyPr/>
          <a:lstStyle/>
          <a:p>
            <a:r>
              <a:rPr lang="nl-NL"/>
              <a:t>Klik om stijl te bewerken</a:t>
            </a:r>
          </a:p>
        </p:txBody>
      </p:sp>
      <p:sp>
        <p:nvSpPr>
          <p:cNvPr id="3" name="Tijdelijke aanduiding voor inhoud 2">
            <a:extLst>
              <a:ext uri="{FF2B5EF4-FFF2-40B4-BE49-F238E27FC236}">
                <a16:creationId xmlns:a16="http://schemas.microsoft.com/office/drawing/2014/main" id="{A941948E-9FD4-079F-BA2B-C07B35C3BF3F}"/>
              </a:ext>
            </a:extLst>
          </p:cNvPr>
          <p:cNvSpPr>
            <a:spLocks noGrp="1"/>
          </p:cNvSpPr>
          <p:nvPr>
            <p:ph idx="1"/>
          </p:nvPr>
        </p:nvSpPr>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56AA7102-A7AF-19E6-26BC-C78F3087D153}"/>
              </a:ext>
            </a:extLst>
          </p:cNvPr>
          <p:cNvSpPr>
            <a:spLocks noGrp="1"/>
          </p:cNvSpPr>
          <p:nvPr>
            <p:ph type="dt" sz="half" idx="10"/>
          </p:nvPr>
        </p:nvSpPr>
        <p:spPr/>
        <p:txBody>
          <a:bodyPr/>
          <a:lstStyle/>
          <a:p>
            <a:fld id="{691F225D-7D32-41C1-BC76-C0236CF2E24E}" type="datetimeFigureOut">
              <a:rPr lang="nl-NL" smtClean="0"/>
              <a:t>28-8-2026</a:t>
            </a:fld>
            <a:endParaRPr lang="nl-NL"/>
          </a:p>
        </p:txBody>
      </p:sp>
      <p:sp>
        <p:nvSpPr>
          <p:cNvPr id="5" name="Tijdelijke aanduiding voor voettekst 4">
            <a:extLst>
              <a:ext uri="{FF2B5EF4-FFF2-40B4-BE49-F238E27FC236}">
                <a16:creationId xmlns:a16="http://schemas.microsoft.com/office/drawing/2014/main" id="{DF1C41CA-DFD9-7A2A-DA16-7087FC332525}"/>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FF94258F-B38A-152C-6D11-5E7E5B8FD2F6}"/>
              </a:ext>
            </a:extLst>
          </p:cNvPr>
          <p:cNvSpPr>
            <a:spLocks noGrp="1"/>
          </p:cNvSpPr>
          <p:nvPr>
            <p:ph type="sldNum" sz="quarter" idx="12"/>
          </p:nvPr>
        </p:nvSpPr>
        <p:spPr/>
        <p:txBody>
          <a:bodyPr/>
          <a:lstStyle/>
          <a:p>
            <a:fld id="{70987699-9F2B-4E67-9B98-AED723109921}" type="slidenum">
              <a:rPr lang="nl-NL" smtClean="0"/>
              <a:t>‹nr.›</a:t>
            </a:fld>
            <a:endParaRPr lang="nl-NL"/>
          </a:p>
        </p:txBody>
      </p:sp>
    </p:spTree>
    <p:extLst>
      <p:ext uri="{BB962C8B-B14F-4D97-AF65-F5344CB8AC3E}">
        <p14:creationId xmlns:p14="http://schemas.microsoft.com/office/powerpoint/2010/main" val="8376065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9733B44-91F7-2812-9B8A-606761370181}"/>
              </a:ext>
            </a:extLst>
          </p:cNvPr>
          <p:cNvSpPr>
            <a:spLocks noGrp="1"/>
          </p:cNvSpPr>
          <p:nvPr>
            <p:ph type="title"/>
          </p:nvPr>
        </p:nvSpPr>
        <p:spPr>
          <a:xfrm>
            <a:off x="831850" y="1709738"/>
            <a:ext cx="10515600" cy="2852737"/>
          </a:xfrm>
        </p:spPr>
        <p:txBody>
          <a:bodyPr anchor="b"/>
          <a:lstStyle>
            <a:lvl1pPr>
              <a:defRPr sz="6000"/>
            </a:lvl1pPr>
          </a:lstStyle>
          <a:p>
            <a:r>
              <a:rPr lang="nl-NL"/>
              <a:t>Klik om stijl te bewerken</a:t>
            </a:r>
          </a:p>
        </p:txBody>
      </p:sp>
      <p:sp>
        <p:nvSpPr>
          <p:cNvPr id="3" name="Tijdelijke aanduiding voor tekst 2">
            <a:extLst>
              <a:ext uri="{FF2B5EF4-FFF2-40B4-BE49-F238E27FC236}">
                <a16:creationId xmlns:a16="http://schemas.microsoft.com/office/drawing/2014/main" id="{48B6E27F-3A89-30BE-2445-B6E7A0F434B1}"/>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nl-NL"/>
              <a:t>Klikken om de tekststijl van het model te bewerken</a:t>
            </a:r>
          </a:p>
        </p:txBody>
      </p:sp>
      <p:sp>
        <p:nvSpPr>
          <p:cNvPr id="4" name="Tijdelijke aanduiding voor datum 3">
            <a:extLst>
              <a:ext uri="{FF2B5EF4-FFF2-40B4-BE49-F238E27FC236}">
                <a16:creationId xmlns:a16="http://schemas.microsoft.com/office/drawing/2014/main" id="{1B632119-AE18-175D-EFA5-52D1C7E9E8AA}"/>
              </a:ext>
            </a:extLst>
          </p:cNvPr>
          <p:cNvSpPr>
            <a:spLocks noGrp="1"/>
          </p:cNvSpPr>
          <p:nvPr>
            <p:ph type="dt" sz="half" idx="10"/>
          </p:nvPr>
        </p:nvSpPr>
        <p:spPr/>
        <p:txBody>
          <a:bodyPr/>
          <a:lstStyle/>
          <a:p>
            <a:fld id="{691F225D-7D32-41C1-BC76-C0236CF2E24E}" type="datetimeFigureOut">
              <a:rPr lang="nl-NL" smtClean="0"/>
              <a:t>28-8-2026</a:t>
            </a:fld>
            <a:endParaRPr lang="nl-NL"/>
          </a:p>
        </p:txBody>
      </p:sp>
      <p:sp>
        <p:nvSpPr>
          <p:cNvPr id="5" name="Tijdelijke aanduiding voor voettekst 4">
            <a:extLst>
              <a:ext uri="{FF2B5EF4-FFF2-40B4-BE49-F238E27FC236}">
                <a16:creationId xmlns:a16="http://schemas.microsoft.com/office/drawing/2014/main" id="{A17199A8-2854-94CE-9092-0ED2A09EDC71}"/>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5D7FCC81-7058-9ACE-7B5A-C1F6592A7524}"/>
              </a:ext>
            </a:extLst>
          </p:cNvPr>
          <p:cNvSpPr>
            <a:spLocks noGrp="1"/>
          </p:cNvSpPr>
          <p:nvPr>
            <p:ph type="sldNum" sz="quarter" idx="12"/>
          </p:nvPr>
        </p:nvSpPr>
        <p:spPr/>
        <p:txBody>
          <a:bodyPr/>
          <a:lstStyle/>
          <a:p>
            <a:fld id="{70987699-9F2B-4E67-9B98-AED723109921}" type="slidenum">
              <a:rPr lang="nl-NL" smtClean="0"/>
              <a:t>‹nr.›</a:t>
            </a:fld>
            <a:endParaRPr lang="nl-NL"/>
          </a:p>
        </p:txBody>
      </p:sp>
    </p:spTree>
    <p:extLst>
      <p:ext uri="{BB962C8B-B14F-4D97-AF65-F5344CB8AC3E}">
        <p14:creationId xmlns:p14="http://schemas.microsoft.com/office/powerpoint/2010/main" val="8677582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B7D4E13-C00B-2AA4-903B-D97929437725}"/>
              </a:ext>
            </a:extLst>
          </p:cNvPr>
          <p:cNvSpPr>
            <a:spLocks noGrp="1"/>
          </p:cNvSpPr>
          <p:nvPr>
            <p:ph type="title"/>
          </p:nvPr>
        </p:nvSpPr>
        <p:spPr/>
        <p:txBody>
          <a:bodyPr/>
          <a:lstStyle/>
          <a:p>
            <a:r>
              <a:rPr lang="nl-NL"/>
              <a:t>Klik om stijl te bewerken</a:t>
            </a:r>
          </a:p>
        </p:txBody>
      </p:sp>
      <p:sp>
        <p:nvSpPr>
          <p:cNvPr id="3" name="Tijdelijke aanduiding voor inhoud 2">
            <a:extLst>
              <a:ext uri="{FF2B5EF4-FFF2-40B4-BE49-F238E27FC236}">
                <a16:creationId xmlns:a16="http://schemas.microsoft.com/office/drawing/2014/main" id="{DBA5A9FB-F265-7118-3808-8A0648BA3624}"/>
              </a:ext>
            </a:extLst>
          </p:cNvPr>
          <p:cNvSpPr>
            <a:spLocks noGrp="1"/>
          </p:cNvSpPr>
          <p:nvPr>
            <p:ph sz="half" idx="1"/>
          </p:nvPr>
        </p:nvSpPr>
        <p:spPr>
          <a:xfrm>
            <a:off x="838200" y="1825625"/>
            <a:ext cx="5181600" cy="435133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inhoud 3">
            <a:extLst>
              <a:ext uri="{FF2B5EF4-FFF2-40B4-BE49-F238E27FC236}">
                <a16:creationId xmlns:a16="http://schemas.microsoft.com/office/drawing/2014/main" id="{6543F404-945A-3CE4-9EB4-407AC2C147B1}"/>
              </a:ext>
            </a:extLst>
          </p:cNvPr>
          <p:cNvSpPr>
            <a:spLocks noGrp="1"/>
          </p:cNvSpPr>
          <p:nvPr>
            <p:ph sz="half" idx="2"/>
          </p:nvPr>
        </p:nvSpPr>
        <p:spPr>
          <a:xfrm>
            <a:off x="6172200" y="1825625"/>
            <a:ext cx="5181600" cy="435133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datum 4">
            <a:extLst>
              <a:ext uri="{FF2B5EF4-FFF2-40B4-BE49-F238E27FC236}">
                <a16:creationId xmlns:a16="http://schemas.microsoft.com/office/drawing/2014/main" id="{3D3E8870-8F25-0FDB-D98E-4A037D030DC2}"/>
              </a:ext>
            </a:extLst>
          </p:cNvPr>
          <p:cNvSpPr>
            <a:spLocks noGrp="1"/>
          </p:cNvSpPr>
          <p:nvPr>
            <p:ph type="dt" sz="half" idx="10"/>
          </p:nvPr>
        </p:nvSpPr>
        <p:spPr/>
        <p:txBody>
          <a:bodyPr/>
          <a:lstStyle/>
          <a:p>
            <a:fld id="{691F225D-7D32-41C1-BC76-C0236CF2E24E}" type="datetimeFigureOut">
              <a:rPr lang="nl-NL" smtClean="0"/>
              <a:t>28-8-2026</a:t>
            </a:fld>
            <a:endParaRPr lang="nl-NL"/>
          </a:p>
        </p:txBody>
      </p:sp>
      <p:sp>
        <p:nvSpPr>
          <p:cNvPr id="6" name="Tijdelijke aanduiding voor voettekst 5">
            <a:extLst>
              <a:ext uri="{FF2B5EF4-FFF2-40B4-BE49-F238E27FC236}">
                <a16:creationId xmlns:a16="http://schemas.microsoft.com/office/drawing/2014/main" id="{273885F3-E0FB-C3A7-99B5-4A0FDAA269AE}"/>
              </a:ext>
            </a:extLst>
          </p:cNvPr>
          <p:cNvSpPr>
            <a:spLocks noGrp="1"/>
          </p:cNvSpPr>
          <p:nvPr>
            <p:ph type="ftr" sz="quarter" idx="11"/>
          </p:nvPr>
        </p:nvSpPr>
        <p:spPr/>
        <p:txBody>
          <a:bodyPr/>
          <a:lstStyle/>
          <a:p>
            <a:endParaRPr lang="nl-NL"/>
          </a:p>
        </p:txBody>
      </p:sp>
      <p:sp>
        <p:nvSpPr>
          <p:cNvPr id="7" name="Tijdelijke aanduiding voor dianummer 6">
            <a:extLst>
              <a:ext uri="{FF2B5EF4-FFF2-40B4-BE49-F238E27FC236}">
                <a16:creationId xmlns:a16="http://schemas.microsoft.com/office/drawing/2014/main" id="{FAF693AA-6314-4959-5AE1-75A6C5C0E968}"/>
              </a:ext>
            </a:extLst>
          </p:cNvPr>
          <p:cNvSpPr>
            <a:spLocks noGrp="1"/>
          </p:cNvSpPr>
          <p:nvPr>
            <p:ph type="sldNum" sz="quarter" idx="12"/>
          </p:nvPr>
        </p:nvSpPr>
        <p:spPr/>
        <p:txBody>
          <a:bodyPr/>
          <a:lstStyle/>
          <a:p>
            <a:fld id="{70987699-9F2B-4E67-9B98-AED723109921}" type="slidenum">
              <a:rPr lang="nl-NL" smtClean="0"/>
              <a:t>‹nr.›</a:t>
            </a:fld>
            <a:endParaRPr lang="nl-NL"/>
          </a:p>
        </p:txBody>
      </p:sp>
    </p:spTree>
    <p:extLst>
      <p:ext uri="{BB962C8B-B14F-4D97-AF65-F5344CB8AC3E}">
        <p14:creationId xmlns:p14="http://schemas.microsoft.com/office/powerpoint/2010/main" val="40448490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0CA4AE5-697A-2333-CA38-FDF98956C5A4}"/>
              </a:ext>
            </a:extLst>
          </p:cNvPr>
          <p:cNvSpPr>
            <a:spLocks noGrp="1"/>
          </p:cNvSpPr>
          <p:nvPr>
            <p:ph type="title"/>
          </p:nvPr>
        </p:nvSpPr>
        <p:spPr>
          <a:xfrm>
            <a:off x="839788" y="365125"/>
            <a:ext cx="10515600" cy="1325563"/>
          </a:xfrm>
        </p:spPr>
        <p:txBody>
          <a:bodyPr/>
          <a:lstStyle/>
          <a:p>
            <a:r>
              <a:rPr lang="nl-NL"/>
              <a:t>Klik om stijl te bewerken</a:t>
            </a:r>
          </a:p>
        </p:txBody>
      </p:sp>
      <p:sp>
        <p:nvSpPr>
          <p:cNvPr id="3" name="Tijdelijke aanduiding voor tekst 2">
            <a:extLst>
              <a:ext uri="{FF2B5EF4-FFF2-40B4-BE49-F238E27FC236}">
                <a16:creationId xmlns:a16="http://schemas.microsoft.com/office/drawing/2014/main" id="{E6DE16CA-3629-F4A2-5052-A4E7E816255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4" name="Tijdelijke aanduiding voor inhoud 3">
            <a:extLst>
              <a:ext uri="{FF2B5EF4-FFF2-40B4-BE49-F238E27FC236}">
                <a16:creationId xmlns:a16="http://schemas.microsoft.com/office/drawing/2014/main" id="{9CA2CEDB-35D7-CE5B-F327-AE4B647C96AD}"/>
              </a:ext>
            </a:extLst>
          </p:cNvPr>
          <p:cNvSpPr>
            <a:spLocks noGrp="1"/>
          </p:cNvSpPr>
          <p:nvPr>
            <p:ph sz="half" idx="2"/>
          </p:nvPr>
        </p:nvSpPr>
        <p:spPr>
          <a:xfrm>
            <a:off x="839788" y="2505075"/>
            <a:ext cx="5157787" cy="368458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tekst 4">
            <a:extLst>
              <a:ext uri="{FF2B5EF4-FFF2-40B4-BE49-F238E27FC236}">
                <a16:creationId xmlns:a16="http://schemas.microsoft.com/office/drawing/2014/main" id="{97075734-7F23-18A1-4142-C477B4474BE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6" name="Tijdelijke aanduiding voor inhoud 5">
            <a:extLst>
              <a:ext uri="{FF2B5EF4-FFF2-40B4-BE49-F238E27FC236}">
                <a16:creationId xmlns:a16="http://schemas.microsoft.com/office/drawing/2014/main" id="{955EACA9-58C0-BE26-2662-CFDF07B665CC}"/>
              </a:ext>
            </a:extLst>
          </p:cNvPr>
          <p:cNvSpPr>
            <a:spLocks noGrp="1"/>
          </p:cNvSpPr>
          <p:nvPr>
            <p:ph sz="quarter" idx="4"/>
          </p:nvPr>
        </p:nvSpPr>
        <p:spPr>
          <a:xfrm>
            <a:off x="6172200" y="2505075"/>
            <a:ext cx="5183188" cy="368458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7" name="Tijdelijke aanduiding voor datum 6">
            <a:extLst>
              <a:ext uri="{FF2B5EF4-FFF2-40B4-BE49-F238E27FC236}">
                <a16:creationId xmlns:a16="http://schemas.microsoft.com/office/drawing/2014/main" id="{6AAEC88F-2605-ED0C-34EA-E5762E3F3A5E}"/>
              </a:ext>
            </a:extLst>
          </p:cNvPr>
          <p:cNvSpPr>
            <a:spLocks noGrp="1"/>
          </p:cNvSpPr>
          <p:nvPr>
            <p:ph type="dt" sz="half" idx="10"/>
          </p:nvPr>
        </p:nvSpPr>
        <p:spPr/>
        <p:txBody>
          <a:bodyPr/>
          <a:lstStyle/>
          <a:p>
            <a:fld id="{691F225D-7D32-41C1-BC76-C0236CF2E24E}" type="datetimeFigureOut">
              <a:rPr lang="nl-NL" smtClean="0"/>
              <a:t>28-8-2026</a:t>
            </a:fld>
            <a:endParaRPr lang="nl-NL"/>
          </a:p>
        </p:txBody>
      </p:sp>
      <p:sp>
        <p:nvSpPr>
          <p:cNvPr id="8" name="Tijdelijke aanduiding voor voettekst 7">
            <a:extLst>
              <a:ext uri="{FF2B5EF4-FFF2-40B4-BE49-F238E27FC236}">
                <a16:creationId xmlns:a16="http://schemas.microsoft.com/office/drawing/2014/main" id="{237FBC4D-E243-C79A-5B2C-A114D3B2117C}"/>
              </a:ext>
            </a:extLst>
          </p:cNvPr>
          <p:cNvSpPr>
            <a:spLocks noGrp="1"/>
          </p:cNvSpPr>
          <p:nvPr>
            <p:ph type="ftr" sz="quarter" idx="11"/>
          </p:nvPr>
        </p:nvSpPr>
        <p:spPr/>
        <p:txBody>
          <a:bodyPr/>
          <a:lstStyle/>
          <a:p>
            <a:endParaRPr lang="nl-NL"/>
          </a:p>
        </p:txBody>
      </p:sp>
      <p:sp>
        <p:nvSpPr>
          <p:cNvPr id="9" name="Tijdelijke aanduiding voor dianummer 8">
            <a:extLst>
              <a:ext uri="{FF2B5EF4-FFF2-40B4-BE49-F238E27FC236}">
                <a16:creationId xmlns:a16="http://schemas.microsoft.com/office/drawing/2014/main" id="{1AFEE456-7FF3-F952-397A-23A82E8E2377}"/>
              </a:ext>
            </a:extLst>
          </p:cNvPr>
          <p:cNvSpPr>
            <a:spLocks noGrp="1"/>
          </p:cNvSpPr>
          <p:nvPr>
            <p:ph type="sldNum" sz="quarter" idx="12"/>
          </p:nvPr>
        </p:nvSpPr>
        <p:spPr/>
        <p:txBody>
          <a:bodyPr/>
          <a:lstStyle/>
          <a:p>
            <a:fld id="{70987699-9F2B-4E67-9B98-AED723109921}" type="slidenum">
              <a:rPr lang="nl-NL" smtClean="0"/>
              <a:t>‹nr.›</a:t>
            </a:fld>
            <a:endParaRPr lang="nl-NL"/>
          </a:p>
        </p:txBody>
      </p:sp>
    </p:spTree>
    <p:extLst>
      <p:ext uri="{BB962C8B-B14F-4D97-AF65-F5344CB8AC3E}">
        <p14:creationId xmlns:p14="http://schemas.microsoft.com/office/powerpoint/2010/main" val="251765194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8D04A61-20D1-895E-9876-2B60CED019D3}"/>
              </a:ext>
            </a:extLst>
          </p:cNvPr>
          <p:cNvSpPr>
            <a:spLocks noGrp="1"/>
          </p:cNvSpPr>
          <p:nvPr>
            <p:ph type="title"/>
          </p:nvPr>
        </p:nvSpPr>
        <p:spPr/>
        <p:txBody>
          <a:bodyPr/>
          <a:lstStyle/>
          <a:p>
            <a:r>
              <a:rPr lang="nl-NL"/>
              <a:t>Klik om stijl te bewerken</a:t>
            </a:r>
          </a:p>
        </p:txBody>
      </p:sp>
      <p:sp>
        <p:nvSpPr>
          <p:cNvPr id="3" name="Tijdelijke aanduiding voor datum 2">
            <a:extLst>
              <a:ext uri="{FF2B5EF4-FFF2-40B4-BE49-F238E27FC236}">
                <a16:creationId xmlns:a16="http://schemas.microsoft.com/office/drawing/2014/main" id="{DB4097F3-4BC0-7237-53E8-6498FF992EAA}"/>
              </a:ext>
            </a:extLst>
          </p:cNvPr>
          <p:cNvSpPr>
            <a:spLocks noGrp="1"/>
          </p:cNvSpPr>
          <p:nvPr>
            <p:ph type="dt" sz="half" idx="10"/>
          </p:nvPr>
        </p:nvSpPr>
        <p:spPr/>
        <p:txBody>
          <a:bodyPr/>
          <a:lstStyle/>
          <a:p>
            <a:fld id="{691F225D-7D32-41C1-BC76-C0236CF2E24E}" type="datetimeFigureOut">
              <a:rPr lang="nl-NL" smtClean="0"/>
              <a:t>28-8-2026</a:t>
            </a:fld>
            <a:endParaRPr lang="nl-NL"/>
          </a:p>
        </p:txBody>
      </p:sp>
      <p:sp>
        <p:nvSpPr>
          <p:cNvPr id="4" name="Tijdelijke aanduiding voor voettekst 3">
            <a:extLst>
              <a:ext uri="{FF2B5EF4-FFF2-40B4-BE49-F238E27FC236}">
                <a16:creationId xmlns:a16="http://schemas.microsoft.com/office/drawing/2014/main" id="{09CC70FA-6403-2A37-51C9-6F9411D80C71}"/>
              </a:ext>
            </a:extLst>
          </p:cNvPr>
          <p:cNvSpPr>
            <a:spLocks noGrp="1"/>
          </p:cNvSpPr>
          <p:nvPr>
            <p:ph type="ftr" sz="quarter" idx="11"/>
          </p:nvPr>
        </p:nvSpPr>
        <p:spPr/>
        <p:txBody>
          <a:bodyPr/>
          <a:lstStyle/>
          <a:p>
            <a:endParaRPr lang="nl-NL"/>
          </a:p>
        </p:txBody>
      </p:sp>
      <p:sp>
        <p:nvSpPr>
          <p:cNvPr id="5" name="Tijdelijke aanduiding voor dianummer 4">
            <a:extLst>
              <a:ext uri="{FF2B5EF4-FFF2-40B4-BE49-F238E27FC236}">
                <a16:creationId xmlns:a16="http://schemas.microsoft.com/office/drawing/2014/main" id="{9592445F-D438-2D06-76C3-B83B8E2C6E7E}"/>
              </a:ext>
            </a:extLst>
          </p:cNvPr>
          <p:cNvSpPr>
            <a:spLocks noGrp="1"/>
          </p:cNvSpPr>
          <p:nvPr>
            <p:ph type="sldNum" sz="quarter" idx="12"/>
          </p:nvPr>
        </p:nvSpPr>
        <p:spPr/>
        <p:txBody>
          <a:bodyPr/>
          <a:lstStyle/>
          <a:p>
            <a:fld id="{70987699-9F2B-4E67-9B98-AED723109921}" type="slidenum">
              <a:rPr lang="nl-NL" smtClean="0"/>
              <a:t>‹nr.›</a:t>
            </a:fld>
            <a:endParaRPr lang="nl-NL"/>
          </a:p>
        </p:txBody>
      </p:sp>
    </p:spTree>
    <p:extLst>
      <p:ext uri="{BB962C8B-B14F-4D97-AF65-F5344CB8AC3E}">
        <p14:creationId xmlns:p14="http://schemas.microsoft.com/office/powerpoint/2010/main" val="38783861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a:extLst>
              <a:ext uri="{FF2B5EF4-FFF2-40B4-BE49-F238E27FC236}">
                <a16:creationId xmlns:a16="http://schemas.microsoft.com/office/drawing/2014/main" id="{C86679D1-E261-B5CC-2BDC-D9484B0398FD}"/>
              </a:ext>
            </a:extLst>
          </p:cNvPr>
          <p:cNvSpPr>
            <a:spLocks noGrp="1"/>
          </p:cNvSpPr>
          <p:nvPr>
            <p:ph type="dt" sz="half" idx="10"/>
          </p:nvPr>
        </p:nvSpPr>
        <p:spPr/>
        <p:txBody>
          <a:bodyPr/>
          <a:lstStyle/>
          <a:p>
            <a:fld id="{691F225D-7D32-41C1-BC76-C0236CF2E24E}" type="datetimeFigureOut">
              <a:rPr lang="nl-NL" smtClean="0"/>
              <a:t>28-8-2026</a:t>
            </a:fld>
            <a:endParaRPr lang="nl-NL"/>
          </a:p>
        </p:txBody>
      </p:sp>
      <p:sp>
        <p:nvSpPr>
          <p:cNvPr id="3" name="Tijdelijke aanduiding voor voettekst 2">
            <a:extLst>
              <a:ext uri="{FF2B5EF4-FFF2-40B4-BE49-F238E27FC236}">
                <a16:creationId xmlns:a16="http://schemas.microsoft.com/office/drawing/2014/main" id="{C7EE3542-4977-0F11-AF77-D02D8AA29734}"/>
              </a:ext>
            </a:extLst>
          </p:cNvPr>
          <p:cNvSpPr>
            <a:spLocks noGrp="1"/>
          </p:cNvSpPr>
          <p:nvPr>
            <p:ph type="ftr" sz="quarter" idx="11"/>
          </p:nvPr>
        </p:nvSpPr>
        <p:spPr/>
        <p:txBody>
          <a:bodyPr/>
          <a:lstStyle/>
          <a:p>
            <a:endParaRPr lang="nl-NL"/>
          </a:p>
        </p:txBody>
      </p:sp>
      <p:sp>
        <p:nvSpPr>
          <p:cNvPr id="4" name="Tijdelijke aanduiding voor dianummer 3">
            <a:extLst>
              <a:ext uri="{FF2B5EF4-FFF2-40B4-BE49-F238E27FC236}">
                <a16:creationId xmlns:a16="http://schemas.microsoft.com/office/drawing/2014/main" id="{C29EC54B-F252-4493-6E23-12CC826FBA74}"/>
              </a:ext>
            </a:extLst>
          </p:cNvPr>
          <p:cNvSpPr>
            <a:spLocks noGrp="1"/>
          </p:cNvSpPr>
          <p:nvPr>
            <p:ph type="sldNum" sz="quarter" idx="12"/>
          </p:nvPr>
        </p:nvSpPr>
        <p:spPr/>
        <p:txBody>
          <a:bodyPr/>
          <a:lstStyle/>
          <a:p>
            <a:fld id="{70987699-9F2B-4E67-9B98-AED723109921}" type="slidenum">
              <a:rPr lang="nl-NL" smtClean="0"/>
              <a:t>‹nr.›</a:t>
            </a:fld>
            <a:endParaRPr lang="nl-NL"/>
          </a:p>
        </p:txBody>
      </p:sp>
    </p:spTree>
    <p:extLst>
      <p:ext uri="{BB962C8B-B14F-4D97-AF65-F5344CB8AC3E}">
        <p14:creationId xmlns:p14="http://schemas.microsoft.com/office/powerpoint/2010/main" val="250868284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6C7DD0F-A3BE-7B25-30FD-DD2C8E99961F}"/>
              </a:ext>
            </a:extLst>
          </p:cNvPr>
          <p:cNvSpPr>
            <a:spLocks noGrp="1"/>
          </p:cNvSpPr>
          <p:nvPr>
            <p:ph type="title"/>
          </p:nvPr>
        </p:nvSpPr>
        <p:spPr>
          <a:xfrm>
            <a:off x="839788" y="457200"/>
            <a:ext cx="3932237" cy="1600200"/>
          </a:xfrm>
        </p:spPr>
        <p:txBody>
          <a:bodyPr anchor="b"/>
          <a:lstStyle>
            <a:lvl1pPr>
              <a:defRPr sz="3200"/>
            </a:lvl1pPr>
          </a:lstStyle>
          <a:p>
            <a:r>
              <a:rPr lang="nl-NL"/>
              <a:t>Klik om stijl te bewerken</a:t>
            </a:r>
          </a:p>
        </p:txBody>
      </p:sp>
      <p:sp>
        <p:nvSpPr>
          <p:cNvPr id="3" name="Tijdelijke aanduiding voor inhoud 2">
            <a:extLst>
              <a:ext uri="{FF2B5EF4-FFF2-40B4-BE49-F238E27FC236}">
                <a16:creationId xmlns:a16="http://schemas.microsoft.com/office/drawing/2014/main" id="{7F4FCE7C-BDB7-2421-1FAF-358E4F038EB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tekst 3">
            <a:extLst>
              <a:ext uri="{FF2B5EF4-FFF2-40B4-BE49-F238E27FC236}">
                <a16:creationId xmlns:a16="http://schemas.microsoft.com/office/drawing/2014/main" id="{AA038328-3BE6-7C86-78C4-8147BC4BEDA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5" name="Tijdelijke aanduiding voor datum 4">
            <a:extLst>
              <a:ext uri="{FF2B5EF4-FFF2-40B4-BE49-F238E27FC236}">
                <a16:creationId xmlns:a16="http://schemas.microsoft.com/office/drawing/2014/main" id="{B361D0FF-836D-1567-9EC2-BE043B332147}"/>
              </a:ext>
            </a:extLst>
          </p:cNvPr>
          <p:cNvSpPr>
            <a:spLocks noGrp="1"/>
          </p:cNvSpPr>
          <p:nvPr>
            <p:ph type="dt" sz="half" idx="10"/>
          </p:nvPr>
        </p:nvSpPr>
        <p:spPr/>
        <p:txBody>
          <a:bodyPr/>
          <a:lstStyle/>
          <a:p>
            <a:fld id="{691F225D-7D32-41C1-BC76-C0236CF2E24E}" type="datetimeFigureOut">
              <a:rPr lang="nl-NL" smtClean="0"/>
              <a:t>28-8-2026</a:t>
            </a:fld>
            <a:endParaRPr lang="nl-NL"/>
          </a:p>
        </p:txBody>
      </p:sp>
      <p:sp>
        <p:nvSpPr>
          <p:cNvPr id="6" name="Tijdelijke aanduiding voor voettekst 5">
            <a:extLst>
              <a:ext uri="{FF2B5EF4-FFF2-40B4-BE49-F238E27FC236}">
                <a16:creationId xmlns:a16="http://schemas.microsoft.com/office/drawing/2014/main" id="{C2A05A55-046E-5FEB-EA3A-3ADA7B781F68}"/>
              </a:ext>
            </a:extLst>
          </p:cNvPr>
          <p:cNvSpPr>
            <a:spLocks noGrp="1"/>
          </p:cNvSpPr>
          <p:nvPr>
            <p:ph type="ftr" sz="quarter" idx="11"/>
          </p:nvPr>
        </p:nvSpPr>
        <p:spPr/>
        <p:txBody>
          <a:bodyPr/>
          <a:lstStyle/>
          <a:p>
            <a:endParaRPr lang="nl-NL"/>
          </a:p>
        </p:txBody>
      </p:sp>
      <p:sp>
        <p:nvSpPr>
          <p:cNvPr id="7" name="Tijdelijke aanduiding voor dianummer 6">
            <a:extLst>
              <a:ext uri="{FF2B5EF4-FFF2-40B4-BE49-F238E27FC236}">
                <a16:creationId xmlns:a16="http://schemas.microsoft.com/office/drawing/2014/main" id="{03E76072-84D6-C36B-7400-AFFFC86A7DCC}"/>
              </a:ext>
            </a:extLst>
          </p:cNvPr>
          <p:cNvSpPr>
            <a:spLocks noGrp="1"/>
          </p:cNvSpPr>
          <p:nvPr>
            <p:ph type="sldNum" sz="quarter" idx="12"/>
          </p:nvPr>
        </p:nvSpPr>
        <p:spPr/>
        <p:txBody>
          <a:bodyPr/>
          <a:lstStyle/>
          <a:p>
            <a:fld id="{70987699-9F2B-4E67-9B98-AED723109921}" type="slidenum">
              <a:rPr lang="nl-NL" smtClean="0"/>
              <a:t>‹nr.›</a:t>
            </a:fld>
            <a:endParaRPr lang="nl-NL"/>
          </a:p>
        </p:txBody>
      </p:sp>
    </p:spTree>
    <p:extLst>
      <p:ext uri="{BB962C8B-B14F-4D97-AF65-F5344CB8AC3E}">
        <p14:creationId xmlns:p14="http://schemas.microsoft.com/office/powerpoint/2010/main" val="29834689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4EBE73B-6639-B39C-3BBD-E594461D70C0}"/>
              </a:ext>
            </a:extLst>
          </p:cNvPr>
          <p:cNvSpPr>
            <a:spLocks noGrp="1"/>
          </p:cNvSpPr>
          <p:nvPr>
            <p:ph type="title"/>
          </p:nvPr>
        </p:nvSpPr>
        <p:spPr>
          <a:xfrm>
            <a:off x="839788" y="457200"/>
            <a:ext cx="3932237" cy="1600200"/>
          </a:xfrm>
        </p:spPr>
        <p:txBody>
          <a:bodyPr anchor="b"/>
          <a:lstStyle>
            <a:lvl1pPr>
              <a:defRPr sz="3200"/>
            </a:lvl1pPr>
          </a:lstStyle>
          <a:p>
            <a:r>
              <a:rPr lang="nl-NL"/>
              <a:t>Klik om stijl te bewerken</a:t>
            </a:r>
          </a:p>
        </p:txBody>
      </p:sp>
      <p:sp>
        <p:nvSpPr>
          <p:cNvPr id="3" name="Tijdelijke aanduiding voor afbeelding 2">
            <a:extLst>
              <a:ext uri="{FF2B5EF4-FFF2-40B4-BE49-F238E27FC236}">
                <a16:creationId xmlns:a16="http://schemas.microsoft.com/office/drawing/2014/main" id="{AC8E4264-C3CC-A1F0-5E5F-6DE9BBECBAE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l-NL"/>
          </a:p>
        </p:txBody>
      </p:sp>
      <p:sp>
        <p:nvSpPr>
          <p:cNvPr id="4" name="Tijdelijke aanduiding voor tekst 3">
            <a:extLst>
              <a:ext uri="{FF2B5EF4-FFF2-40B4-BE49-F238E27FC236}">
                <a16:creationId xmlns:a16="http://schemas.microsoft.com/office/drawing/2014/main" id="{7B513B75-7B53-67E6-241D-B17ED8E10C9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5" name="Tijdelijke aanduiding voor datum 4">
            <a:extLst>
              <a:ext uri="{FF2B5EF4-FFF2-40B4-BE49-F238E27FC236}">
                <a16:creationId xmlns:a16="http://schemas.microsoft.com/office/drawing/2014/main" id="{30D81DA4-4E9C-0407-A5FF-ED8B949E3756}"/>
              </a:ext>
            </a:extLst>
          </p:cNvPr>
          <p:cNvSpPr>
            <a:spLocks noGrp="1"/>
          </p:cNvSpPr>
          <p:nvPr>
            <p:ph type="dt" sz="half" idx="10"/>
          </p:nvPr>
        </p:nvSpPr>
        <p:spPr/>
        <p:txBody>
          <a:bodyPr/>
          <a:lstStyle/>
          <a:p>
            <a:fld id="{691F225D-7D32-41C1-BC76-C0236CF2E24E}" type="datetimeFigureOut">
              <a:rPr lang="nl-NL" smtClean="0"/>
              <a:t>28-8-2026</a:t>
            </a:fld>
            <a:endParaRPr lang="nl-NL"/>
          </a:p>
        </p:txBody>
      </p:sp>
      <p:sp>
        <p:nvSpPr>
          <p:cNvPr id="6" name="Tijdelijke aanduiding voor voettekst 5">
            <a:extLst>
              <a:ext uri="{FF2B5EF4-FFF2-40B4-BE49-F238E27FC236}">
                <a16:creationId xmlns:a16="http://schemas.microsoft.com/office/drawing/2014/main" id="{7B8DFA36-2E5E-203D-D154-3F7774C9F648}"/>
              </a:ext>
            </a:extLst>
          </p:cNvPr>
          <p:cNvSpPr>
            <a:spLocks noGrp="1"/>
          </p:cNvSpPr>
          <p:nvPr>
            <p:ph type="ftr" sz="quarter" idx="11"/>
          </p:nvPr>
        </p:nvSpPr>
        <p:spPr/>
        <p:txBody>
          <a:bodyPr/>
          <a:lstStyle/>
          <a:p>
            <a:endParaRPr lang="nl-NL"/>
          </a:p>
        </p:txBody>
      </p:sp>
      <p:sp>
        <p:nvSpPr>
          <p:cNvPr id="7" name="Tijdelijke aanduiding voor dianummer 6">
            <a:extLst>
              <a:ext uri="{FF2B5EF4-FFF2-40B4-BE49-F238E27FC236}">
                <a16:creationId xmlns:a16="http://schemas.microsoft.com/office/drawing/2014/main" id="{3FF415DA-8F74-D7F1-9784-0F8E4844B69B}"/>
              </a:ext>
            </a:extLst>
          </p:cNvPr>
          <p:cNvSpPr>
            <a:spLocks noGrp="1"/>
          </p:cNvSpPr>
          <p:nvPr>
            <p:ph type="sldNum" sz="quarter" idx="12"/>
          </p:nvPr>
        </p:nvSpPr>
        <p:spPr/>
        <p:txBody>
          <a:bodyPr/>
          <a:lstStyle/>
          <a:p>
            <a:fld id="{70987699-9F2B-4E67-9B98-AED723109921}" type="slidenum">
              <a:rPr lang="nl-NL" smtClean="0"/>
              <a:t>‹nr.›</a:t>
            </a:fld>
            <a:endParaRPr lang="nl-NL"/>
          </a:p>
        </p:txBody>
      </p:sp>
    </p:spTree>
    <p:extLst>
      <p:ext uri="{BB962C8B-B14F-4D97-AF65-F5344CB8AC3E}">
        <p14:creationId xmlns:p14="http://schemas.microsoft.com/office/powerpoint/2010/main" val="84661205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titel 1">
            <a:extLst>
              <a:ext uri="{FF2B5EF4-FFF2-40B4-BE49-F238E27FC236}">
                <a16:creationId xmlns:a16="http://schemas.microsoft.com/office/drawing/2014/main" id="{F087E07F-8F0F-4533-3ABA-51FFF67F4A5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nl-NL"/>
              <a:t>Klik om stijl te bewerken</a:t>
            </a:r>
          </a:p>
        </p:txBody>
      </p:sp>
      <p:sp>
        <p:nvSpPr>
          <p:cNvPr id="3" name="Tijdelijke aanduiding voor tekst 2">
            <a:extLst>
              <a:ext uri="{FF2B5EF4-FFF2-40B4-BE49-F238E27FC236}">
                <a16:creationId xmlns:a16="http://schemas.microsoft.com/office/drawing/2014/main" id="{5DF8078E-59C4-8FAF-4AAD-315D1546FAF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63681E49-4471-DF4D-0A01-93B38FEE8F2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691F225D-7D32-41C1-BC76-C0236CF2E24E}" type="datetimeFigureOut">
              <a:rPr lang="nl-NL" smtClean="0"/>
              <a:t>28-8-2026</a:t>
            </a:fld>
            <a:endParaRPr lang="nl-NL"/>
          </a:p>
        </p:txBody>
      </p:sp>
      <p:sp>
        <p:nvSpPr>
          <p:cNvPr id="5" name="Tijdelijke aanduiding voor voettekst 4">
            <a:extLst>
              <a:ext uri="{FF2B5EF4-FFF2-40B4-BE49-F238E27FC236}">
                <a16:creationId xmlns:a16="http://schemas.microsoft.com/office/drawing/2014/main" id="{DBB0512C-88ED-BD47-F8B7-9D685F8E3F1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nl-NL"/>
          </a:p>
        </p:txBody>
      </p:sp>
      <p:sp>
        <p:nvSpPr>
          <p:cNvPr id="6" name="Tijdelijke aanduiding voor dianummer 5">
            <a:extLst>
              <a:ext uri="{FF2B5EF4-FFF2-40B4-BE49-F238E27FC236}">
                <a16:creationId xmlns:a16="http://schemas.microsoft.com/office/drawing/2014/main" id="{7AC0F28B-8F2C-C184-CAB2-D1334B82851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70987699-9F2B-4E67-9B98-AED723109921}" type="slidenum">
              <a:rPr lang="nl-NL" smtClean="0"/>
              <a:t>‹nr.›</a:t>
            </a:fld>
            <a:endParaRPr lang="nl-NL"/>
          </a:p>
        </p:txBody>
      </p:sp>
    </p:spTree>
    <p:extLst>
      <p:ext uri="{BB962C8B-B14F-4D97-AF65-F5344CB8AC3E}">
        <p14:creationId xmlns:p14="http://schemas.microsoft.com/office/powerpoint/2010/main" val="91086803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2.png"/><Relationship Id="rId2" Type="http://schemas.openxmlformats.org/officeDocument/2006/relationships/image" Target="../media/image14.png"/><Relationship Id="rId1" Type="http://schemas.openxmlformats.org/officeDocument/2006/relationships/slideLayout" Target="../slideLayouts/slideLayout2.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1.png"/></Relationships>
</file>

<file path=ppt/slides/_rels/slide1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24.png"/></Relationships>
</file>

<file path=ppt/slides/_rels/slide15.xml.rels><?xml version="1.0" encoding="UTF-8" standalone="yes"?>
<Relationships xmlns="http://schemas.openxmlformats.org/package/2006/relationships"><Relationship Id="rId3" Type="http://schemas.openxmlformats.org/officeDocument/2006/relationships/image" Target="../media/image22.png"/><Relationship Id="rId7" Type="http://schemas.openxmlformats.org/officeDocument/2006/relationships/image" Target="../media/image30.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29.png"/><Relationship Id="rId5" Type="http://schemas.openxmlformats.org/officeDocument/2006/relationships/image" Target="../media/image28.png"/><Relationship Id="rId4" Type="http://schemas.openxmlformats.org/officeDocument/2006/relationships/image" Target="../media/image27.png"/></Relationships>
</file>

<file path=ppt/slides/_rels/slide16.xml.rels><?xml version="1.0" encoding="UTF-8" standalone="yes"?>
<Relationships xmlns="http://schemas.openxmlformats.org/package/2006/relationships"><Relationship Id="rId3" Type="http://schemas.openxmlformats.org/officeDocument/2006/relationships/image" Target="../media/image22.png"/><Relationship Id="rId7" Type="http://schemas.openxmlformats.org/officeDocument/2006/relationships/image" Target="../media/image34.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33.png"/><Relationship Id="rId5" Type="http://schemas.openxmlformats.org/officeDocument/2006/relationships/image" Target="../media/image32.png"/><Relationship Id="rId4" Type="http://schemas.openxmlformats.org/officeDocument/2006/relationships/image" Target="../media/image31.png"/></Relationships>
</file>

<file path=ppt/slides/_rels/slide1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36.png"/><Relationship Id="rId4" Type="http://schemas.openxmlformats.org/officeDocument/2006/relationships/image" Target="../media/image35.png"/></Relationships>
</file>

<file path=ppt/slides/_rels/slide18.xml.rels><?xml version="1.0" encoding="UTF-8" standalone="yes"?>
<Relationships xmlns="http://schemas.openxmlformats.org/package/2006/relationships"><Relationship Id="rId8" Type="http://schemas.openxmlformats.org/officeDocument/2006/relationships/image" Target="../media/image41.png"/><Relationship Id="rId3" Type="http://schemas.openxmlformats.org/officeDocument/2006/relationships/image" Target="../media/image22.png"/><Relationship Id="rId7" Type="http://schemas.openxmlformats.org/officeDocument/2006/relationships/image" Target="../media/image40.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39.png"/><Relationship Id="rId5" Type="http://schemas.openxmlformats.org/officeDocument/2006/relationships/image" Target="../media/image38.png"/><Relationship Id="rId4" Type="http://schemas.openxmlformats.org/officeDocument/2006/relationships/image" Target="../media/image37.png"/></Relationships>
</file>

<file path=ppt/slides/_rels/slide19.xml.rels><?xml version="1.0" encoding="UTF-8" standalone="yes"?>
<Relationships xmlns="http://schemas.openxmlformats.org/package/2006/relationships"><Relationship Id="rId3" Type="http://schemas.openxmlformats.org/officeDocument/2006/relationships/image" Target="../media/image22.png"/><Relationship Id="rId7" Type="http://schemas.openxmlformats.org/officeDocument/2006/relationships/image" Target="../media/image45.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44.png"/><Relationship Id="rId5" Type="http://schemas.openxmlformats.org/officeDocument/2006/relationships/image" Target="../media/image43.png"/><Relationship Id="rId4" Type="http://schemas.openxmlformats.org/officeDocument/2006/relationships/image" Target="../media/image42.pn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8" Type="http://schemas.openxmlformats.org/officeDocument/2006/relationships/image" Target="../media/image50.png"/><Relationship Id="rId13" Type="http://schemas.openxmlformats.org/officeDocument/2006/relationships/image" Target="../media/image55.png"/><Relationship Id="rId3" Type="http://schemas.openxmlformats.org/officeDocument/2006/relationships/image" Target="../media/image22.png"/><Relationship Id="rId7" Type="http://schemas.openxmlformats.org/officeDocument/2006/relationships/image" Target="../media/image49.png"/><Relationship Id="rId12" Type="http://schemas.openxmlformats.org/officeDocument/2006/relationships/image" Target="../media/image54.png"/><Relationship Id="rId2" Type="http://schemas.openxmlformats.org/officeDocument/2006/relationships/notesSlide" Target="../notesSlides/notesSlide8.xml"/><Relationship Id="rId16" Type="http://schemas.openxmlformats.org/officeDocument/2006/relationships/image" Target="../media/image58.png"/><Relationship Id="rId1" Type="http://schemas.openxmlformats.org/officeDocument/2006/relationships/slideLayout" Target="../slideLayouts/slideLayout2.xml"/><Relationship Id="rId6" Type="http://schemas.openxmlformats.org/officeDocument/2006/relationships/image" Target="../media/image48.png"/><Relationship Id="rId11" Type="http://schemas.openxmlformats.org/officeDocument/2006/relationships/image" Target="../media/image53.png"/><Relationship Id="rId5" Type="http://schemas.openxmlformats.org/officeDocument/2006/relationships/image" Target="../media/image47.png"/><Relationship Id="rId15" Type="http://schemas.openxmlformats.org/officeDocument/2006/relationships/image" Target="../media/image57.png"/><Relationship Id="rId10" Type="http://schemas.openxmlformats.org/officeDocument/2006/relationships/image" Target="../media/image52.png"/><Relationship Id="rId4" Type="http://schemas.openxmlformats.org/officeDocument/2006/relationships/image" Target="../media/image46.png"/><Relationship Id="rId9" Type="http://schemas.openxmlformats.org/officeDocument/2006/relationships/image" Target="../media/image51.png"/><Relationship Id="rId14" Type="http://schemas.openxmlformats.org/officeDocument/2006/relationships/image" Target="../media/image56.png"/></Relationships>
</file>

<file path=ppt/slides/_rels/slide21.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22.png"/><Relationship Id="rId1" Type="http://schemas.openxmlformats.org/officeDocument/2006/relationships/slideLayout" Target="../slideLayouts/slideLayout2.xml"/><Relationship Id="rId4" Type="http://schemas.openxmlformats.org/officeDocument/2006/relationships/image" Target="../media/image60.png"/></Relationships>
</file>

<file path=ppt/slides/_rels/slide22.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22.png"/></Relationships>
</file>

<file path=ppt/slides/_rels/slide2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62.png"/></Relationships>
</file>

<file path=ppt/slides/_rels/slide2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image" Target="../media/image64.png"/><Relationship Id="rId4" Type="http://schemas.openxmlformats.org/officeDocument/2006/relationships/image" Target="../media/image63.jpeg"/></Relationships>
</file>

<file path=ppt/slides/_rels/slide25.xml.rels><?xml version="1.0" encoding="UTF-8" standalone="yes"?>
<Relationships xmlns="http://schemas.openxmlformats.org/package/2006/relationships"><Relationship Id="rId3" Type="http://schemas.openxmlformats.org/officeDocument/2006/relationships/image" Target="../media/image65.jpg"/><Relationship Id="rId2" Type="http://schemas.openxmlformats.org/officeDocument/2006/relationships/notesSlide" Target="../notesSlides/notesSlide12.xml"/><Relationship Id="rId1" Type="http://schemas.openxmlformats.org/officeDocument/2006/relationships/slideLayout" Target="../slideLayouts/slideLayout12.xml"/><Relationship Id="rId5" Type="http://schemas.openxmlformats.org/officeDocument/2006/relationships/image" Target="../media/image67.png"/><Relationship Id="rId4" Type="http://schemas.openxmlformats.org/officeDocument/2006/relationships/image" Target="../media/image66.emf"/></Relationships>
</file>

<file path=ppt/slides/_rels/slide2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3.xml"/><Relationship Id="rId1" Type="http://schemas.openxmlformats.org/officeDocument/2006/relationships/slideLayout" Target="../slideLayouts/slideLayout2.xml"/><Relationship Id="rId5" Type="http://schemas.openxmlformats.org/officeDocument/2006/relationships/image" Target="../media/image69.png"/><Relationship Id="rId4" Type="http://schemas.openxmlformats.org/officeDocument/2006/relationships/image" Target="../media/image68.png"/></Relationships>
</file>

<file path=ppt/slides/_rels/slide2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4.xml"/><Relationship Id="rId1" Type="http://schemas.openxmlformats.org/officeDocument/2006/relationships/slideLayout" Target="../slideLayouts/slideLayout2.xml"/><Relationship Id="rId5" Type="http://schemas.openxmlformats.org/officeDocument/2006/relationships/image" Target="../media/image71.png"/><Relationship Id="rId4" Type="http://schemas.openxmlformats.org/officeDocument/2006/relationships/image" Target="../media/image70.png"/></Relationships>
</file>

<file path=ppt/slides/_rels/slide2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image" Target="../media/image74.png"/><Relationship Id="rId5" Type="http://schemas.openxmlformats.org/officeDocument/2006/relationships/image" Target="../media/image73.png"/><Relationship Id="rId4" Type="http://schemas.openxmlformats.org/officeDocument/2006/relationships/image" Target="../media/image72.png"/></Relationships>
</file>

<file path=ppt/slides/_rels/slide29.xml.rels><?xml version="1.0" encoding="UTF-8" standalone="yes"?>
<Relationships xmlns="http://schemas.openxmlformats.org/package/2006/relationships"><Relationship Id="rId8" Type="http://schemas.openxmlformats.org/officeDocument/2006/relationships/image" Target="../media/image79.png"/><Relationship Id="rId3" Type="http://schemas.openxmlformats.org/officeDocument/2006/relationships/image" Target="../media/image22.png"/><Relationship Id="rId7" Type="http://schemas.openxmlformats.org/officeDocument/2006/relationships/image" Target="../media/image78.png"/><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image" Target="../media/image77.png"/><Relationship Id="rId5" Type="http://schemas.openxmlformats.org/officeDocument/2006/relationships/image" Target="../media/image76.png"/><Relationship Id="rId10" Type="http://schemas.openxmlformats.org/officeDocument/2006/relationships/image" Target="../media/image81.png"/><Relationship Id="rId4" Type="http://schemas.openxmlformats.org/officeDocument/2006/relationships/image" Target="../media/image75.png"/><Relationship Id="rId9" Type="http://schemas.openxmlformats.org/officeDocument/2006/relationships/image" Target="../media/image80.png"/></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30.xml.rels><?xml version="1.0" encoding="UTF-8" standalone="yes"?>
<Relationships xmlns="http://schemas.openxmlformats.org/package/2006/relationships"><Relationship Id="rId8" Type="http://schemas.openxmlformats.org/officeDocument/2006/relationships/image" Target="../media/image86.png"/><Relationship Id="rId3" Type="http://schemas.openxmlformats.org/officeDocument/2006/relationships/image" Target="../media/image22.png"/><Relationship Id="rId7" Type="http://schemas.openxmlformats.org/officeDocument/2006/relationships/image" Target="../media/image85.png"/><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image" Target="../media/image84.png"/><Relationship Id="rId5" Type="http://schemas.openxmlformats.org/officeDocument/2006/relationships/image" Target="../media/image83.png"/><Relationship Id="rId4" Type="http://schemas.openxmlformats.org/officeDocument/2006/relationships/image" Target="../media/image82.png"/><Relationship Id="rId9" Type="http://schemas.openxmlformats.org/officeDocument/2006/relationships/image" Target="../media/image87.png"/></Relationships>
</file>

<file path=ppt/slides/_rels/slide31.xml.rels><?xml version="1.0" encoding="UTF-8" standalone="yes"?>
<Relationships xmlns="http://schemas.openxmlformats.org/package/2006/relationships"><Relationship Id="rId8" Type="http://schemas.openxmlformats.org/officeDocument/2006/relationships/image" Target="../media/image92.png"/><Relationship Id="rId3" Type="http://schemas.openxmlformats.org/officeDocument/2006/relationships/image" Target="../media/image22.png"/><Relationship Id="rId7" Type="http://schemas.openxmlformats.org/officeDocument/2006/relationships/image" Target="../media/image91.png"/><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image" Target="../media/image90.png"/><Relationship Id="rId5" Type="http://schemas.openxmlformats.org/officeDocument/2006/relationships/image" Target="../media/image89.png"/><Relationship Id="rId4" Type="http://schemas.openxmlformats.org/officeDocument/2006/relationships/image" Target="../media/image88.png"/><Relationship Id="rId9" Type="http://schemas.openxmlformats.org/officeDocument/2006/relationships/image" Target="../media/image93.png"/></Relationships>
</file>

<file path=ppt/slides/_rels/slide32.xml.rels><?xml version="1.0" encoding="UTF-8" standalone="yes"?>
<Relationships xmlns="http://schemas.openxmlformats.org/package/2006/relationships"><Relationship Id="rId2" Type="http://schemas.openxmlformats.org/officeDocument/2006/relationships/image" Target="../media/image94.emf"/><Relationship Id="rId1" Type="http://schemas.openxmlformats.org/officeDocument/2006/relationships/slideLayout" Target="../slideLayouts/slideLayout12.xml"/></Relationships>
</file>

<file path=ppt/slides/_rels/slide33.xml.rels><?xml version="1.0" encoding="UTF-8" standalone="yes"?>
<Relationships xmlns="http://schemas.openxmlformats.org/package/2006/relationships"><Relationship Id="rId2" Type="http://schemas.openxmlformats.org/officeDocument/2006/relationships/image" Target="../media/image95.emf"/><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96.png"/></Relationships>
</file>

<file path=ppt/slides/_rels/slide3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97.emf"/></Relationships>
</file>

<file path=ppt/slides/_rels/slide3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3.xml"/><Relationship Id="rId1" Type="http://schemas.openxmlformats.org/officeDocument/2006/relationships/slideLayout" Target="../slideLayouts/slideLayout7.xml"/><Relationship Id="rId4" Type="http://schemas.openxmlformats.org/officeDocument/2006/relationships/image" Target="../media/image98.png"/></Relationships>
</file>

<file path=ppt/slides/_rels/slide3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openxmlformats.org/officeDocument/2006/relationships/hyperlink" Target="http://www.news.suzuki.be/"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png"/><Relationship Id="rId1" Type="http://schemas.openxmlformats.org/officeDocument/2006/relationships/slideLayout" Target="../slideLayouts/slideLayout1.xml"/><Relationship Id="rId5" Type="http://schemas.openxmlformats.org/officeDocument/2006/relationships/image" Target="../media/image2.png"/><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8.pn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 Id="rId6" Type="http://schemas.openxmlformats.org/officeDocument/2006/relationships/image" Target="../media/image2.png"/><Relationship Id="rId5" Type="http://schemas.openxmlformats.org/officeDocument/2006/relationships/image" Target="../media/image12.png"/><Relationship Id="rId4" Type="http://schemas.openxmlformats.org/officeDocument/2006/relationships/image" Target="../media/image11.png"/></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Afbeelding 6">
            <a:extLst>
              <a:ext uri="{FF2B5EF4-FFF2-40B4-BE49-F238E27FC236}">
                <a16:creationId xmlns:a16="http://schemas.microsoft.com/office/drawing/2014/main" id="{48F61884-075E-906A-B9C3-F1A5DFA829CC}"/>
              </a:ext>
            </a:extLst>
          </p:cNvPr>
          <p:cNvPicPr>
            <a:picLocks noChangeAspect="1"/>
          </p:cNvPicPr>
          <p:nvPr/>
        </p:nvPicPr>
        <p:blipFill>
          <a:blip r:embed="rId2"/>
          <a:stretch>
            <a:fillRect/>
          </a:stretch>
        </p:blipFill>
        <p:spPr>
          <a:xfrm>
            <a:off x="0" y="0"/>
            <a:ext cx="12192000" cy="6858000"/>
          </a:xfrm>
          <a:prstGeom prst="rect">
            <a:avLst/>
          </a:prstGeom>
        </p:spPr>
      </p:pic>
      <p:sp>
        <p:nvSpPr>
          <p:cNvPr id="4" name="Titel 3">
            <a:extLst>
              <a:ext uri="{FF2B5EF4-FFF2-40B4-BE49-F238E27FC236}">
                <a16:creationId xmlns:a16="http://schemas.microsoft.com/office/drawing/2014/main" id="{EFCF02D1-1D48-F110-DFD0-1B3E5F4E7EAE}"/>
              </a:ext>
            </a:extLst>
          </p:cNvPr>
          <p:cNvSpPr>
            <a:spLocks noGrp="1"/>
          </p:cNvSpPr>
          <p:nvPr>
            <p:ph type="ctrTitle"/>
          </p:nvPr>
        </p:nvSpPr>
        <p:spPr>
          <a:xfrm>
            <a:off x="-1006764" y="-849745"/>
            <a:ext cx="9144000" cy="2387600"/>
          </a:xfrm>
        </p:spPr>
        <p:txBody>
          <a:bodyPr/>
          <a:lstStyle/>
          <a:p>
            <a:r>
              <a:rPr lang="en-US" b="1" dirty="0">
                <a:solidFill>
                  <a:schemeClr val="bg1">
                    <a:lumMod val="95000"/>
                  </a:schemeClr>
                </a:solidFill>
              </a:rPr>
              <a:t>New Suzuki Across</a:t>
            </a:r>
            <a:endParaRPr lang="nl-NL" b="1" dirty="0">
              <a:solidFill>
                <a:schemeClr val="bg1">
                  <a:lumMod val="95000"/>
                </a:schemeClr>
              </a:solidFill>
            </a:endParaRPr>
          </a:p>
        </p:txBody>
      </p:sp>
      <p:sp>
        <p:nvSpPr>
          <p:cNvPr id="5" name="Ondertitel 4">
            <a:extLst>
              <a:ext uri="{FF2B5EF4-FFF2-40B4-BE49-F238E27FC236}">
                <a16:creationId xmlns:a16="http://schemas.microsoft.com/office/drawing/2014/main" id="{457A8763-E916-A13E-E1F8-F441C9083506}"/>
              </a:ext>
            </a:extLst>
          </p:cNvPr>
          <p:cNvSpPr>
            <a:spLocks noGrp="1"/>
          </p:cNvSpPr>
          <p:nvPr>
            <p:ph type="subTitle" idx="1"/>
          </p:nvPr>
        </p:nvSpPr>
        <p:spPr/>
        <p:txBody>
          <a:bodyPr/>
          <a:lstStyle/>
          <a:p>
            <a:r>
              <a:rPr lang="en-US" dirty="0"/>
              <a:t>2027</a:t>
            </a:r>
            <a:endParaRPr lang="nl-NL" dirty="0"/>
          </a:p>
        </p:txBody>
      </p:sp>
      <p:pic>
        <p:nvPicPr>
          <p:cNvPr id="2" name="Picture 4">
            <a:extLst>
              <a:ext uri="{FF2B5EF4-FFF2-40B4-BE49-F238E27FC236}">
                <a16:creationId xmlns:a16="http://schemas.microsoft.com/office/drawing/2014/main" id="{6343541C-23D0-0672-447D-817697E3DA54}"/>
              </a:ext>
            </a:extLst>
          </p:cNvPr>
          <p:cNvPicPr>
            <a:picLocks noChangeAspect="1"/>
          </p:cNvPicPr>
          <p:nvPr/>
        </p:nvPicPr>
        <p:blipFill>
          <a:blip r:embed="rId3"/>
          <a:stretch>
            <a:fillRect/>
          </a:stretch>
        </p:blipFill>
        <p:spPr>
          <a:xfrm>
            <a:off x="286805" y="158291"/>
            <a:ext cx="1886213" cy="371527"/>
          </a:xfrm>
          <a:prstGeom prst="rect">
            <a:avLst/>
          </a:prstGeom>
        </p:spPr>
      </p:pic>
    </p:spTree>
    <p:extLst>
      <p:ext uri="{BB962C8B-B14F-4D97-AF65-F5344CB8AC3E}">
        <p14:creationId xmlns:p14="http://schemas.microsoft.com/office/powerpoint/2010/main" val="76849881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CD1E7E8-E7B7-DC7D-8AD7-2868BE1E9DF9}"/>
              </a:ext>
            </a:extLst>
          </p:cNvPr>
          <p:cNvSpPr>
            <a:spLocks noGrp="1"/>
          </p:cNvSpPr>
          <p:nvPr>
            <p:ph type="title"/>
          </p:nvPr>
        </p:nvSpPr>
        <p:spPr>
          <a:xfrm>
            <a:off x="2644833" y="-297658"/>
            <a:ext cx="10515600" cy="1325563"/>
          </a:xfrm>
        </p:spPr>
        <p:txBody>
          <a:bodyPr/>
          <a:lstStyle/>
          <a:p>
            <a:r>
              <a:rPr lang="en-US" dirty="0">
                <a:solidFill>
                  <a:schemeClr val="tx2">
                    <a:lumMod val="75000"/>
                    <a:lumOff val="25000"/>
                  </a:schemeClr>
                </a:solidFill>
              </a:rPr>
              <a:t>INVESTMENTS &amp;PARTNERSHIPS</a:t>
            </a:r>
            <a:endParaRPr lang="nl-NL" dirty="0">
              <a:solidFill>
                <a:schemeClr val="tx2">
                  <a:lumMod val="75000"/>
                  <a:lumOff val="25000"/>
                </a:schemeClr>
              </a:solidFill>
            </a:endParaRPr>
          </a:p>
        </p:txBody>
      </p:sp>
      <p:sp>
        <p:nvSpPr>
          <p:cNvPr id="3" name="Tijdelijke aanduiding voor inhoud 2">
            <a:extLst>
              <a:ext uri="{FF2B5EF4-FFF2-40B4-BE49-F238E27FC236}">
                <a16:creationId xmlns:a16="http://schemas.microsoft.com/office/drawing/2014/main" id="{6A521936-7ACB-045E-5D75-CBA0FFAE37B9}"/>
              </a:ext>
            </a:extLst>
          </p:cNvPr>
          <p:cNvSpPr>
            <a:spLocks noGrp="1"/>
          </p:cNvSpPr>
          <p:nvPr>
            <p:ph idx="1"/>
          </p:nvPr>
        </p:nvSpPr>
        <p:spPr>
          <a:xfrm>
            <a:off x="1676401" y="1720705"/>
            <a:ext cx="5075382" cy="4351338"/>
          </a:xfrm>
        </p:spPr>
        <p:txBody>
          <a:bodyPr>
            <a:normAutofit fontScale="85000" lnSpcReduction="10000"/>
          </a:bodyPr>
          <a:lstStyle/>
          <a:p>
            <a:r>
              <a:rPr lang="en-US" dirty="0"/>
              <a:t>Investments in start-ups through </a:t>
            </a:r>
            <a:r>
              <a:rPr lang="en-US" dirty="0" err="1"/>
              <a:t>A.CapitalFund</a:t>
            </a:r>
            <a:r>
              <a:rPr lang="en-US" dirty="0"/>
              <a:t> V in San Francisco</a:t>
            </a:r>
          </a:p>
          <a:p>
            <a:r>
              <a:rPr lang="en-US" b="0" i="0" dirty="0">
                <a:solidFill>
                  <a:srgbClr val="404040"/>
                </a:solidFill>
                <a:effectLst/>
                <a:latin typeface="SuzukiPROHeadline"/>
              </a:rPr>
              <a:t>Air India, SkyDrive and Suzuki Sign MoU for</a:t>
            </a:r>
            <a:br>
              <a:rPr lang="en-US" b="0" i="0" dirty="0">
                <a:solidFill>
                  <a:srgbClr val="404040"/>
                </a:solidFill>
                <a:effectLst/>
                <a:latin typeface="SuzukiPROHeadline"/>
              </a:rPr>
            </a:br>
            <a:r>
              <a:rPr lang="en-US" b="0" i="0" dirty="0">
                <a:solidFill>
                  <a:srgbClr val="404040"/>
                </a:solidFill>
                <a:effectLst/>
                <a:latin typeface="SuzukiPROHeadline"/>
              </a:rPr>
              <a:t>Feasibility Study of Medical Air Logistics in India</a:t>
            </a:r>
          </a:p>
          <a:p>
            <a:r>
              <a:rPr lang="en-US" b="0" i="0" dirty="0" err="1">
                <a:solidFill>
                  <a:srgbClr val="1B1B1B"/>
                </a:solidFill>
                <a:effectLst/>
                <a:latin typeface="Roboto" panose="02000000000000000000" pitchFamily="2" charset="0"/>
              </a:rPr>
              <a:t>Glydways</a:t>
            </a:r>
            <a:r>
              <a:rPr lang="en-US" b="0" i="0" dirty="0">
                <a:solidFill>
                  <a:srgbClr val="1B1B1B"/>
                </a:solidFill>
                <a:effectLst/>
                <a:latin typeface="Roboto" panose="02000000000000000000" pitchFamily="2" charset="0"/>
              </a:rPr>
              <a:t> is a growing company based in the U.S. that develops an on-demand autonomous vehicle networks</a:t>
            </a:r>
          </a:p>
          <a:p>
            <a:r>
              <a:rPr lang="en-US" b="0" i="0" dirty="0">
                <a:solidFill>
                  <a:srgbClr val="404040"/>
                </a:solidFill>
                <a:effectLst/>
                <a:latin typeface="SuzukiPROHeadline"/>
              </a:rPr>
              <a:t>Acquisition of All-solid-state Lithium-ion Battery Business from </a:t>
            </a:r>
            <a:r>
              <a:rPr lang="en-US" b="0" i="0" dirty="0" err="1">
                <a:solidFill>
                  <a:srgbClr val="404040"/>
                </a:solidFill>
                <a:effectLst/>
                <a:latin typeface="SuzukiPROHeadline"/>
              </a:rPr>
              <a:t>Kanadevia</a:t>
            </a:r>
            <a:r>
              <a:rPr lang="en-US" b="0" i="0" dirty="0">
                <a:solidFill>
                  <a:srgbClr val="404040"/>
                </a:solidFill>
                <a:effectLst/>
                <a:latin typeface="SuzukiPROHeadline"/>
              </a:rPr>
              <a:t> Corporation</a:t>
            </a:r>
          </a:p>
          <a:p>
            <a:endParaRPr lang="en-US" b="0" i="0" dirty="0">
              <a:solidFill>
                <a:srgbClr val="404040"/>
              </a:solidFill>
              <a:effectLst/>
              <a:latin typeface="SuzukiPROHeadline"/>
            </a:endParaRPr>
          </a:p>
          <a:p>
            <a:endParaRPr lang="nl-NL" dirty="0"/>
          </a:p>
        </p:txBody>
      </p:sp>
      <p:pic>
        <p:nvPicPr>
          <p:cNvPr id="5" name="Afbeelding 4">
            <a:extLst>
              <a:ext uri="{FF2B5EF4-FFF2-40B4-BE49-F238E27FC236}">
                <a16:creationId xmlns:a16="http://schemas.microsoft.com/office/drawing/2014/main" id="{E1D20CFF-CF42-191A-6C6C-6B691E344AE7}"/>
              </a:ext>
            </a:extLst>
          </p:cNvPr>
          <p:cNvPicPr>
            <a:picLocks noChangeAspect="1"/>
          </p:cNvPicPr>
          <p:nvPr/>
        </p:nvPicPr>
        <p:blipFill>
          <a:blip r:embed="rId2"/>
          <a:stretch>
            <a:fillRect/>
          </a:stretch>
        </p:blipFill>
        <p:spPr>
          <a:xfrm>
            <a:off x="-1" y="1679558"/>
            <a:ext cx="1735387" cy="443347"/>
          </a:xfrm>
          <a:prstGeom prst="rect">
            <a:avLst/>
          </a:prstGeom>
        </p:spPr>
      </p:pic>
      <p:pic>
        <p:nvPicPr>
          <p:cNvPr id="7" name="Afbeelding 6">
            <a:extLst>
              <a:ext uri="{FF2B5EF4-FFF2-40B4-BE49-F238E27FC236}">
                <a16:creationId xmlns:a16="http://schemas.microsoft.com/office/drawing/2014/main" id="{C1E76FD2-2641-E090-A75F-EFBE0C3B60E5}"/>
              </a:ext>
            </a:extLst>
          </p:cNvPr>
          <p:cNvPicPr>
            <a:picLocks noChangeAspect="1"/>
          </p:cNvPicPr>
          <p:nvPr/>
        </p:nvPicPr>
        <p:blipFill>
          <a:blip r:embed="rId3"/>
          <a:stretch>
            <a:fillRect/>
          </a:stretch>
        </p:blipFill>
        <p:spPr>
          <a:xfrm>
            <a:off x="6751783" y="1720705"/>
            <a:ext cx="4804009" cy="5137295"/>
          </a:xfrm>
          <a:prstGeom prst="rect">
            <a:avLst/>
          </a:prstGeom>
        </p:spPr>
      </p:pic>
      <p:pic>
        <p:nvPicPr>
          <p:cNvPr id="9" name="Afbeelding 8">
            <a:extLst>
              <a:ext uri="{FF2B5EF4-FFF2-40B4-BE49-F238E27FC236}">
                <a16:creationId xmlns:a16="http://schemas.microsoft.com/office/drawing/2014/main" id="{E9BC95A1-EBB0-236C-BAF4-BC5D6C1D5260}"/>
              </a:ext>
            </a:extLst>
          </p:cNvPr>
          <p:cNvPicPr>
            <a:picLocks noChangeAspect="1"/>
          </p:cNvPicPr>
          <p:nvPr/>
        </p:nvPicPr>
        <p:blipFill>
          <a:blip r:embed="rId4"/>
          <a:stretch>
            <a:fillRect/>
          </a:stretch>
        </p:blipFill>
        <p:spPr>
          <a:xfrm>
            <a:off x="-79993" y="2433217"/>
            <a:ext cx="1815379" cy="389923"/>
          </a:xfrm>
          <a:prstGeom prst="rect">
            <a:avLst/>
          </a:prstGeom>
        </p:spPr>
      </p:pic>
      <p:pic>
        <p:nvPicPr>
          <p:cNvPr id="11" name="Afbeelding 10">
            <a:extLst>
              <a:ext uri="{FF2B5EF4-FFF2-40B4-BE49-F238E27FC236}">
                <a16:creationId xmlns:a16="http://schemas.microsoft.com/office/drawing/2014/main" id="{273E6CA5-6203-6E8B-D80E-01BD2C6C303F}"/>
              </a:ext>
            </a:extLst>
          </p:cNvPr>
          <p:cNvPicPr>
            <a:picLocks noChangeAspect="1"/>
          </p:cNvPicPr>
          <p:nvPr/>
        </p:nvPicPr>
        <p:blipFill>
          <a:blip r:embed="rId5"/>
          <a:stretch>
            <a:fillRect/>
          </a:stretch>
        </p:blipFill>
        <p:spPr>
          <a:xfrm>
            <a:off x="0" y="3739189"/>
            <a:ext cx="1724266" cy="314369"/>
          </a:xfrm>
          <a:prstGeom prst="rect">
            <a:avLst/>
          </a:prstGeom>
        </p:spPr>
      </p:pic>
      <p:pic>
        <p:nvPicPr>
          <p:cNvPr id="13" name="Afbeelding 12">
            <a:extLst>
              <a:ext uri="{FF2B5EF4-FFF2-40B4-BE49-F238E27FC236}">
                <a16:creationId xmlns:a16="http://schemas.microsoft.com/office/drawing/2014/main" id="{B2926BED-08C6-5A62-78F3-1C1CBF2A6494}"/>
              </a:ext>
            </a:extLst>
          </p:cNvPr>
          <p:cNvPicPr>
            <a:picLocks noChangeAspect="1"/>
          </p:cNvPicPr>
          <p:nvPr/>
        </p:nvPicPr>
        <p:blipFill>
          <a:blip r:embed="rId6"/>
          <a:stretch>
            <a:fillRect/>
          </a:stretch>
        </p:blipFill>
        <p:spPr>
          <a:xfrm>
            <a:off x="-1" y="5042919"/>
            <a:ext cx="1724266" cy="466988"/>
          </a:xfrm>
          <a:prstGeom prst="rect">
            <a:avLst/>
          </a:prstGeom>
        </p:spPr>
      </p:pic>
      <p:pic>
        <p:nvPicPr>
          <p:cNvPr id="4" name="Picture 4">
            <a:extLst>
              <a:ext uri="{FF2B5EF4-FFF2-40B4-BE49-F238E27FC236}">
                <a16:creationId xmlns:a16="http://schemas.microsoft.com/office/drawing/2014/main" id="{1914E6E2-92F1-5881-D0F4-83E64CE61191}"/>
              </a:ext>
            </a:extLst>
          </p:cNvPr>
          <p:cNvPicPr>
            <a:picLocks noChangeAspect="1"/>
          </p:cNvPicPr>
          <p:nvPr/>
        </p:nvPicPr>
        <p:blipFill>
          <a:blip r:embed="rId7"/>
          <a:stretch>
            <a:fillRect/>
          </a:stretch>
        </p:blipFill>
        <p:spPr>
          <a:xfrm>
            <a:off x="185205" y="179361"/>
            <a:ext cx="1886213" cy="371527"/>
          </a:xfrm>
          <a:prstGeom prst="rect">
            <a:avLst/>
          </a:prstGeom>
        </p:spPr>
      </p:pic>
    </p:spTree>
    <p:extLst>
      <p:ext uri="{BB962C8B-B14F-4D97-AF65-F5344CB8AC3E}">
        <p14:creationId xmlns:p14="http://schemas.microsoft.com/office/powerpoint/2010/main" val="198309576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26162D5-8224-C711-9020-C47BB0A971C2}"/>
              </a:ext>
            </a:extLst>
          </p:cNvPr>
          <p:cNvSpPr>
            <a:spLocks noGrp="1"/>
          </p:cNvSpPr>
          <p:nvPr>
            <p:ph type="title"/>
          </p:nvPr>
        </p:nvSpPr>
        <p:spPr/>
        <p:txBody>
          <a:bodyPr/>
          <a:lstStyle/>
          <a:p>
            <a:endParaRPr lang="nl-NL"/>
          </a:p>
        </p:txBody>
      </p:sp>
      <p:sp>
        <p:nvSpPr>
          <p:cNvPr id="3" name="Tijdelijke aanduiding voor inhoud 2">
            <a:extLst>
              <a:ext uri="{FF2B5EF4-FFF2-40B4-BE49-F238E27FC236}">
                <a16:creationId xmlns:a16="http://schemas.microsoft.com/office/drawing/2014/main" id="{4AA3B1D8-06D3-966B-5E42-084D72F2FE32}"/>
              </a:ext>
            </a:extLst>
          </p:cNvPr>
          <p:cNvSpPr>
            <a:spLocks noGrp="1"/>
          </p:cNvSpPr>
          <p:nvPr>
            <p:ph idx="1"/>
          </p:nvPr>
        </p:nvSpPr>
        <p:spPr/>
        <p:txBody>
          <a:bodyPr/>
          <a:lstStyle/>
          <a:p>
            <a:endParaRPr lang="nl-NL"/>
          </a:p>
        </p:txBody>
      </p:sp>
      <p:pic>
        <p:nvPicPr>
          <p:cNvPr id="4" name="Afbeelding 3">
            <a:extLst>
              <a:ext uri="{FF2B5EF4-FFF2-40B4-BE49-F238E27FC236}">
                <a16:creationId xmlns:a16="http://schemas.microsoft.com/office/drawing/2014/main" id="{27ED2335-47EF-711D-C780-61BA74F42538}"/>
              </a:ext>
            </a:extLst>
          </p:cNvPr>
          <p:cNvPicPr>
            <a:picLocks noChangeAspect="1"/>
          </p:cNvPicPr>
          <p:nvPr/>
        </p:nvPicPr>
        <p:blipFill>
          <a:blip r:embed="rId2"/>
          <a:stretch>
            <a:fillRect/>
          </a:stretch>
        </p:blipFill>
        <p:spPr>
          <a:xfrm>
            <a:off x="0" y="1"/>
            <a:ext cx="12192000" cy="6857999"/>
          </a:xfrm>
          <a:prstGeom prst="rect">
            <a:avLst/>
          </a:prstGeom>
        </p:spPr>
      </p:pic>
      <p:pic>
        <p:nvPicPr>
          <p:cNvPr id="5" name="Picture 4">
            <a:extLst>
              <a:ext uri="{FF2B5EF4-FFF2-40B4-BE49-F238E27FC236}">
                <a16:creationId xmlns:a16="http://schemas.microsoft.com/office/drawing/2014/main" id="{929BA592-77D2-CB4D-6D4D-0A0A74B68332}"/>
              </a:ext>
            </a:extLst>
          </p:cNvPr>
          <p:cNvPicPr>
            <a:picLocks noChangeAspect="1"/>
          </p:cNvPicPr>
          <p:nvPr/>
        </p:nvPicPr>
        <p:blipFill>
          <a:blip r:embed="rId3"/>
          <a:stretch>
            <a:fillRect/>
          </a:stretch>
        </p:blipFill>
        <p:spPr>
          <a:xfrm>
            <a:off x="9999765" y="196216"/>
            <a:ext cx="1886213" cy="371527"/>
          </a:xfrm>
          <a:prstGeom prst="rect">
            <a:avLst/>
          </a:prstGeom>
        </p:spPr>
      </p:pic>
    </p:spTree>
    <p:extLst>
      <p:ext uri="{BB962C8B-B14F-4D97-AF65-F5344CB8AC3E}">
        <p14:creationId xmlns:p14="http://schemas.microsoft.com/office/powerpoint/2010/main" val="93958365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20C52CC-B9C0-E76F-4B84-3693415FF28A}"/>
              </a:ext>
            </a:extLst>
          </p:cNvPr>
          <p:cNvPicPr>
            <a:picLocks noChangeAspect="1"/>
          </p:cNvPicPr>
          <p:nvPr/>
        </p:nvPicPr>
        <p:blipFill>
          <a:blip r:embed="rId3"/>
          <a:srcRect t="33025" r="9091" b="6099"/>
          <a:stretch>
            <a:fillRect/>
          </a:stretch>
        </p:blipFill>
        <p:spPr>
          <a:xfrm>
            <a:off x="-12121" y="-1"/>
            <a:ext cx="12191980" cy="6857990"/>
          </a:xfrm>
          <a:prstGeom prst="rect">
            <a:avLst/>
          </a:prstGeom>
        </p:spPr>
      </p:pic>
      <p:pic>
        <p:nvPicPr>
          <p:cNvPr id="6" name="Picture 5">
            <a:extLst>
              <a:ext uri="{FF2B5EF4-FFF2-40B4-BE49-F238E27FC236}">
                <a16:creationId xmlns:a16="http://schemas.microsoft.com/office/drawing/2014/main" id="{E096158D-B70A-1AD2-3AAC-CB8926E41E1A}"/>
              </a:ext>
            </a:extLst>
          </p:cNvPr>
          <p:cNvPicPr>
            <a:picLocks noChangeAspect="1"/>
          </p:cNvPicPr>
          <p:nvPr/>
        </p:nvPicPr>
        <p:blipFill>
          <a:blip r:embed="rId4"/>
          <a:stretch>
            <a:fillRect/>
          </a:stretch>
        </p:blipFill>
        <p:spPr>
          <a:xfrm>
            <a:off x="9171431" y="5935439"/>
            <a:ext cx="2892889" cy="778451"/>
          </a:xfrm>
          <a:prstGeom prst="rect">
            <a:avLst/>
          </a:prstGeom>
        </p:spPr>
      </p:pic>
      <p:sp>
        <p:nvSpPr>
          <p:cNvPr id="9" name="Graphic 7">
            <a:extLst>
              <a:ext uri="{FF2B5EF4-FFF2-40B4-BE49-F238E27FC236}">
                <a16:creationId xmlns:a16="http://schemas.microsoft.com/office/drawing/2014/main" id="{CB9E2501-8B27-0917-F09B-F56918172DBA}"/>
              </a:ext>
            </a:extLst>
          </p:cNvPr>
          <p:cNvSpPr>
            <a:spLocks noGrp="1"/>
          </p:cNvSpPr>
          <p:nvPr>
            <p:ph type="ctrTitle"/>
          </p:nvPr>
        </p:nvSpPr>
        <p:spPr>
          <a:xfrm>
            <a:off x="9884665" y="402336"/>
            <a:ext cx="2057400" cy="393192"/>
          </a:xfrm>
          <a:custGeom>
            <a:avLst/>
            <a:gdLst/>
            <a:ahLst/>
            <a:cxnLst/>
            <a:rect l="l" t="t" r="r" b="b"/>
            <a:pathLst>
              <a:path w="3985260" h="554355">
                <a:moveTo>
                  <a:pt x="734479" y="29057"/>
                </a:moveTo>
                <a:lnTo>
                  <a:pt x="732878" y="16751"/>
                </a:lnTo>
                <a:lnTo>
                  <a:pt x="727824" y="7632"/>
                </a:lnTo>
                <a:lnTo>
                  <a:pt x="718921" y="1955"/>
                </a:lnTo>
                <a:lnTo>
                  <a:pt x="705777" y="0"/>
                </a:lnTo>
                <a:lnTo>
                  <a:pt x="386562" y="0"/>
                </a:lnTo>
                <a:lnTo>
                  <a:pt x="344157" y="19888"/>
                </a:lnTo>
                <a:lnTo>
                  <a:pt x="287096" y="106921"/>
                </a:lnTo>
                <a:lnTo>
                  <a:pt x="0" y="549516"/>
                </a:lnTo>
                <a:lnTo>
                  <a:pt x="2476" y="554075"/>
                </a:lnTo>
                <a:lnTo>
                  <a:pt x="183972" y="554075"/>
                </a:lnTo>
                <a:lnTo>
                  <a:pt x="186283" y="551878"/>
                </a:lnTo>
                <a:lnTo>
                  <a:pt x="453186" y="120751"/>
                </a:lnTo>
                <a:lnTo>
                  <a:pt x="461467" y="116141"/>
                </a:lnTo>
                <a:lnTo>
                  <a:pt x="566686" y="116141"/>
                </a:lnTo>
                <a:lnTo>
                  <a:pt x="572109" y="121564"/>
                </a:lnTo>
                <a:lnTo>
                  <a:pt x="572109" y="427672"/>
                </a:lnTo>
                <a:lnTo>
                  <a:pt x="566686" y="433108"/>
                </a:lnTo>
                <a:lnTo>
                  <a:pt x="347599" y="433108"/>
                </a:lnTo>
                <a:lnTo>
                  <a:pt x="345046" y="434936"/>
                </a:lnTo>
                <a:lnTo>
                  <a:pt x="273977" y="549465"/>
                </a:lnTo>
                <a:lnTo>
                  <a:pt x="276542" y="554075"/>
                </a:lnTo>
                <a:lnTo>
                  <a:pt x="729068" y="554075"/>
                </a:lnTo>
                <a:lnTo>
                  <a:pt x="734479" y="548652"/>
                </a:lnTo>
                <a:lnTo>
                  <a:pt x="734479" y="29057"/>
                </a:lnTo>
                <a:close/>
              </a:path>
              <a:path w="3985260" h="554355">
                <a:moveTo>
                  <a:pt x="1399844" y="549744"/>
                </a:moveTo>
                <a:lnTo>
                  <a:pt x="1352486" y="444093"/>
                </a:lnTo>
                <a:lnTo>
                  <a:pt x="1348600" y="435914"/>
                </a:lnTo>
                <a:lnTo>
                  <a:pt x="1343977" y="433108"/>
                </a:lnTo>
                <a:lnTo>
                  <a:pt x="1059891" y="433108"/>
                </a:lnTo>
                <a:lnTo>
                  <a:pt x="1052309" y="432358"/>
                </a:lnTo>
                <a:lnTo>
                  <a:pt x="1019594" y="392963"/>
                </a:lnTo>
                <a:lnTo>
                  <a:pt x="986155" y="330009"/>
                </a:lnTo>
                <a:lnTo>
                  <a:pt x="968082" y="289039"/>
                </a:lnTo>
                <a:lnTo>
                  <a:pt x="966076" y="276796"/>
                </a:lnTo>
                <a:lnTo>
                  <a:pt x="967359" y="264833"/>
                </a:lnTo>
                <a:lnTo>
                  <a:pt x="983602" y="221043"/>
                </a:lnTo>
                <a:lnTo>
                  <a:pt x="999121" y="185216"/>
                </a:lnTo>
                <a:lnTo>
                  <a:pt x="1025436" y="128422"/>
                </a:lnTo>
                <a:lnTo>
                  <a:pt x="1036688" y="116141"/>
                </a:lnTo>
                <a:lnTo>
                  <a:pt x="1341361" y="116141"/>
                </a:lnTo>
                <a:lnTo>
                  <a:pt x="1343660" y="114604"/>
                </a:lnTo>
                <a:lnTo>
                  <a:pt x="1387436" y="26619"/>
                </a:lnTo>
                <a:lnTo>
                  <a:pt x="1395056" y="10807"/>
                </a:lnTo>
                <a:lnTo>
                  <a:pt x="1397393" y="5257"/>
                </a:lnTo>
                <a:lnTo>
                  <a:pt x="1394980" y="0"/>
                </a:lnTo>
                <a:lnTo>
                  <a:pt x="929728" y="0"/>
                </a:lnTo>
                <a:lnTo>
                  <a:pt x="920788" y="889"/>
                </a:lnTo>
                <a:lnTo>
                  <a:pt x="879360" y="55105"/>
                </a:lnTo>
                <a:lnTo>
                  <a:pt x="854151" y="104787"/>
                </a:lnTo>
                <a:lnTo>
                  <a:pt x="828255" y="157568"/>
                </a:lnTo>
                <a:lnTo>
                  <a:pt x="805573" y="205270"/>
                </a:lnTo>
                <a:lnTo>
                  <a:pt x="783488" y="259816"/>
                </a:lnTo>
                <a:lnTo>
                  <a:pt x="781494" y="278384"/>
                </a:lnTo>
                <a:lnTo>
                  <a:pt x="783767" y="295948"/>
                </a:lnTo>
                <a:lnTo>
                  <a:pt x="898652" y="534263"/>
                </a:lnTo>
                <a:lnTo>
                  <a:pt x="1389862" y="554062"/>
                </a:lnTo>
                <a:lnTo>
                  <a:pt x="1396060" y="554062"/>
                </a:lnTo>
                <a:lnTo>
                  <a:pt x="1399844" y="549744"/>
                </a:lnTo>
                <a:close/>
              </a:path>
              <a:path w="3985260" h="554355">
                <a:moveTo>
                  <a:pt x="2069973" y="550037"/>
                </a:moveTo>
                <a:lnTo>
                  <a:pt x="2065439" y="544499"/>
                </a:lnTo>
                <a:lnTo>
                  <a:pt x="1909902" y="341096"/>
                </a:lnTo>
                <a:lnTo>
                  <a:pt x="1910105" y="336080"/>
                </a:lnTo>
                <a:lnTo>
                  <a:pt x="1960981" y="272554"/>
                </a:lnTo>
                <a:lnTo>
                  <a:pt x="1988997" y="237274"/>
                </a:lnTo>
                <a:lnTo>
                  <a:pt x="2011121" y="208864"/>
                </a:lnTo>
                <a:lnTo>
                  <a:pt x="2019046" y="195237"/>
                </a:lnTo>
                <a:lnTo>
                  <a:pt x="2021497" y="182600"/>
                </a:lnTo>
                <a:lnTo>
                  <a:pt x="2019630" y="169735"/>
                </a:lnTo>
                <a:lnTo>
                  <a:pt x="2002536" y="127850"/>
                </a:lnTo>
                <a:lnTo>
                  <a:pt x="1985479" y="91198"/>
                </a:lnTo>
                <a:lnTo>
                  <a:pt x="1968106" y="54889"/>
                </a:lnTo>
                <a:lnTo>
                  <a:pt x="1947240" y="15722"/>
                </a:lnTo>
                <a:lnTo>
                  <a:pt x="1910435" y="0"/>
                </a:lnTo>
                <a:lnTo>
                  <a:pt x="1452435" y="0"/>
                </a:lnTo>
                <a:lnTo>
                  <a:pt x="1447025" y="5422"/>
                </a:lnTo>
                <a:lnTo>
                  <a:pt x="1447025" y="548868"/>
                </a:lnTo>
                <a:lnTo>
                  <a:pt x="1452041" y="554062"/>
                </a:lnTo>
                <a:lnTo>
                  <a:pt x="1602384" y="554062"/>
                </a:lnTo>
                <a:lnTo>
                  <a:pt x="1609382" y="548259"/>
                </a:lnTo>
                <a:lnTo>
                  <a:pt x="1609382" y="120891"/>
                </a:lnTo>
                <a:lnTo>
                  <a:pt x="1611909" y="116141"/>
                </a:lnTo>
                <a:lnTo>
                  <a:pt x="1806117" y="116141"/>
                </a:lnTo>
                <a:lnTo>
                  <a:pt x="1814957" y="117233"/>
                </a:lnTo>
                <a:lnTo>
                  <a:pt x="1845881" y="159410"/>
                </a:lnTo>
                <a:lnTo>
                  <a:pt x="1852726" y="185610"/>
                </a:lnTo>
                <a:lnTo>
                  <a:pt x="1850796" y="193459"/>
                </a:lnTo>
                <a:lnTo>
                  <a:pt x="1823212" y="231902"/>
                </a:lnTo>
                <a:lnTo>
                  <a:pt x="1797989" y="262115"/>
                </a:lnTo>
                <a:lnTo>
                  <a:pt x="1786978" y="271551"/>
                </a:lnTo>
                <a:lnTo>
                  <a:pt x="1682216" y="271551"/>
                </a:lnTo>
                <a:lnTo>
                  <a:pt x="1678330" y="277291"/>
                </a:lnTo>
                <a:lnTo>
                  <a:pt x="1678330" y="393852"/>
                </a:lnTo>
                <a:lnTo>
                  <a:pt x="1681861" y="398602"/>
                </a:lnTo>
                <a:lnTo>
                  <a:pt x="1779981" y="398602"/>
                </a:lnTo>
                <a:lnTo>
                  <a:pt x="1781441" y="399491"/>
                </a:lnTo>
                <a:lnTo>
                  <a:pt x="1892922" y="553389"/>
                </a:lnTo>
                <a:lnTo>
                  <a:pt x="1897049" y="554062"/>
                </a:lnTo>
                <a:lnTo>
                  <a:pt x="2060702" y="554062"/>
                </a:lnTo>
                <a:lnTo>
                  <a:pt x="2067267" y="554062"/>
                </a:lnTo>
                <a:lnTo>
                  <a:pt x="2069973" y="550037"/>
                </a:lnTo>
                <a:close/>
              </a:path>
              <a:path w="3985260" h="554355">
                <a:moveTo>
                  <a:pt x="2693187" y="102514"/>
                </a:moveTo>
                <a:lnTo>
                  <a:pt x="2663355" y="56159"/>
                </a:lnTo>
                <a:lnTo>
                  <a:pt x="2623121" y="22250"/>
                </a:lnTo>
                <a:lnTo>
                  <a:pt x="2585072" y="495"/>
                </a:lnTo>
                <a:lnTo>
                  <a:pt x="2574226" y="0"/>
                </a:lnTo>
                <a:lnTo>
                  <a:pt x="2539314" y="0"/>
                </a:lnTo>
                <a:lnTo>
                  <a:pt x="2539314" y="156527"/>
                </a:lnTo>
                <a:lnTo>
                  <a:pt x="2539314" y="390563"/>
                </a:lnTo>
                <a:lnTo>
                  <a:pt x="2513901" y="420751"/>
                </a:lnTo>
                <a:lnTo>
                  <a:pt x="2493886" y="433108"/>
                </a:lnTo>
                <a:lnTo>
                  <a:pt x="2274811" y="433108"/>
                </a:lnTo>
                <a:lnTo>
                  <a:pt x="2243036" y="409054"/>
                </a:lnTo>
                <a:lnTo>
                  <a:pt x="2230424" y="392811"/>
                </a:lnTo>
                <a:lnTo>
                  <a:pt x="2230424" y="156527"/>
                </a:lnTo>
                <a:lnTo>
                  <a:pt x="2256561" y="128092"/>
                </a:lnTo>
                <a:lnTo>
                  <a:pt x="2273998" y="116141"/>
                </a:lnTo>
                <a:lnTo>
                  <a:pt x="2497023" y="116141"/>
                </a:lnTo>
                <a:lnTo>
                  <a:pt x="2528620" y="142646"/>
                </a:lnTo>
                <a:lnTo>
                  <a:pt x="2539314" y="156527"/>
                </a:lnTo>
                <a:lnTo>
                  <a:pt x="2539314" y="0"/>
                </a:lnTo>
                <a:lnTo>
                  <a:pt x="2193607" y="0"/>
                </a:lnTo>
                <a:lnTo>
                  <a:pt x="2182152" y="647"/>
                </a:lnTo>
                <a:lnTo>
                  <a:pt x="2143188" y="23177"/>
                </a:lnTo>
                <a:lnTo>
                  <a:pt x="2102980" y="57378"/>
                </a:lnTo>
                <a:lnTo>
                  <a:pt x="2076145" y="93764"/>
                </a:lnTo>
                <a:lnTo>
                  <a:pt x="2074900" y="102514"/>
                </a:lnTo>
                <a:lnTo>
                  <a:pt x="2074926" y="451561"/>
                </a:lnTo>
                <a:lnTo>
                  <a:pt x="2103628" y="498106"/>
                </a:lnTo>
                <a:lnTo>
                  <a:pt x="2142680" y="530644"/>
                </a:lnTo>
                <a:lnTo>
                  <a:pt x="2182584" y="553415"/>
                </a:lnTo>
                <a:lnTo>
                  <a:pt x="2193683" y="554075"/>
                </a:lnTo>
                <a:lnTo>
                  <a:pt x="2573959" y="554075"/>
                </a:lnTo>
                <a:lnTo>
                  <a:pt x="2583535" y="553415"/>
                </a:lnTo>
                <a:lnTo>
                  <a:pt x="2584551" y="553415"/>
                </a:lnTo>
                <a:lnTo>
                  <a:pt x="2625077" y="530821"/>
                </a:lnTo>
                <a:lnTo>
                  <a:pt x="2663444" y="498398"/>
                </a:lnTo>
                <a:lnTo>
                  <a:pt x="2692133" y="462813"/>
                </a:lnTo>
                <a:lnTo>
                  <a:pt x="2693187" y="451561"/>
                </a:lnTo>
                <a:lnTo>
                  <a:pt x="2693187" y="433108"/>
                </a:lnTo>
                <a:lnTo>
                  <a:pt x="2693187" y="116141"/>
                </a:lnTo>
                <a:lnTo>
                  <a:pt x="2693187" y="102514"/>
                </a:lnTo>
                <a:close/>
              </a:path>
              <a:path w="3985260" h="554355">
                <a:moveTo>
                  <a:pt x="3349917" y="383044"/>
                </a:moveTo>
                <a:lnTo>
                  <a:pt x="3321443" y="299427"/>
                </a:lnTo>
                <a:lnTo>
                  <a:pt x="3299612" y="247713"/>
                </a:lnTo>
                <a:lnTo>
                  <a:pt x="3269919" y="220205"/>
                </a:lnTo>
                <a:lnTo>
                  <a:pt x="2941104" y="218960"/>
                </a:lnTo>
                <a:lnTo>
                  <a:pt x="2931503" y="218630"/>
                </a:lnTo>
                <a:lnTo>
                  <a:pt x="2906395" y="175831"/>
                </a:lnTo>
                <a:lnTo>
                  <a:pt x="2905379" y="169151"/>
                </a:lnTo>
                <a:lnTo>
                  <a:pt x="2906534" y="162179"/>
                </a:lnTo>
                <a:lnTo>
                  <a:pt x="2925165" y="128206"/>
                </a:lnTo>
                <a:lnTo>
                  <a:pt x="2949244" y="116141"/>
                </a:lnTo>
                <a:lnTo>
                  <a:pt x="3268675" y="116141"/>
                </a:lnTo>
                <a:lnTo>
                  <a:pt x="3276727" y="111417"/>
                </a:lnTo>
                <a:lnTo>
                  <a:pt x="3336353" y="4724"/>
                </a:lnTo>
                <a:lnTo>
                  <a:pt x="3333572" y="0"/>
                </a:lnTo>
                <a:lnTo>
                  <a:pt x="2861424" y="0"/>
                </a:lnTo>
                <a:lnTo>
                  <a:pt x="2825064" y="11925"/>
                </a:lnTo>
                <a:lnTo>
                  <a:pt x="2801340" y="47942"/>
                </a:lnTo>
                <a:lnTo>
                  <a:pt x="2780512" y="83337"/>
                </a:lnTo>
                <a:lnTo>
                  <a:pt x="2760484" y="118338"/>
                </a:lnTo>
                <a:lnTo>
                  <a:pt x="2740304" y="158775"/>
                </a:lnTo>
                <a:lnTo>
                  <a:pt x="2737713" y="170688"/>
                </a:lnTo>
                <a:lnTo>
                  <a:pt x="2738818" y="180695"/>
                </a:lnTo>
                <a:lnTo>
                  <a:pt x="2752344" y="218465"/>
                </a:lnTo>
                <a:lnTo>
                  <a:pt x="2779915" y="286423"/>
                </a:lnTo>
                <a:lnTo>
                  <a:pt x="2796959" y="320967"/>
                </a:lnTo>
                <a:lnTo>
                  <a:pt x="2834856" y="335051"/>
                </a:lnTo>
                <a:lnTo>
                  <a:pt x="3164878" y="335026"/>
                </a:lnTo>
                <a:lnTo>
                  <a:pt x="3170847" y="346240"/>
                </a:lnTo>
                <a:lnTo>
                  <a:pt x="3185134" y="385051"/>
                </a:lnTo>
                <a:lnTo>
                  <a:pt x="3185147" y="388302"/>
                </a:lnTo>
                <a:lnTo>
                  <a:pt x="3181527" y="396938"/>
                </a:lnTo>
                <a:lnTo>
                  <a:pt x="3158439" y="433908"/>
                </a:lnTo>
                <a:lnTo>
                  <a:pt x="3154349" y="433108"/>
                </a:lnTo>
                <a:lnTo>
                  <a:pt x="2755519" y="433108"/>
                </a:lnTo>
                <a:lnTo>
                  <a:pt x="2752191" y="438111"/>
                </a:lnTo>
                <a:lnTo>
                  <a:pt x="2798546" y="549059"/>
                </a:lnTo>
                <a:lnTo>
                  <a:pt x="2806039" y="554075"/>
                </a:lnTo>
                <a:lnTo>
                  <a:pt x="3220986" y="554075"/>
                </a:lnTo>
                <a:lnTo>
                  <a:pt x="3259645" y="550506"/>
                </a:lnTo>
                <a:lnTo>
                  <a:pt x="3293694" y="509752"/>
                </a:lnTo>
                <a:lnTo>
                  <a:pt x="3313087" y="473621"/>
                </a:lnTo>
                <a:lnTo>
                  <a:pt x="3331718" y="437273"/>
                </a:lnTo>
                <a:lnTo>
                  <a:pt x="3348367" y="397014"/>
                </a:lnTo>
                <a:lnTo>
                  <a:pt x="3349917" y="383044"/>
                </a:lnTo>
                <a:close/>
              </a:path>
              <a:path w="3985260" h="554355">
                <a:moveTo>
                  <a:pt x="3984942" y="383044"/>
                </a:moveTo>
                <a:lnTo>
                  <a:pt x="3956469" y="299427"/>
                </a:lnTo>
                <a:lnTo>
                  <a:pt x="3934625" y="247713"/>
                </a:lnTo>
                <a:lnTo>
                  <a:pt x="3904932" y="220205"/>
                </a:lnTo>
                <a:lnTo>
                  <a:pt x="3576104" y="218960"/>
                </a:lnTo>
                <a:lnTo>
                  <a:pt x="3566515" y="218630"/>
                </a:lnTo>
                <a:lnTo>
                  <a:pt x="3541407" y="175831"/>
                </a:lnTo>
                <a:lnTo>
                  <a:pt x="3540391" y="169151"/>
                </a:lnTo>
                <a:lnTo>
                  <a:pt x="3541560" y="162179"/>
                </a:lnTo>
                <a:lnTo>
                  <a:pt x="3560178" y="128206"/>
                </a:lnTo>
                <a:lnTo>
                  <a:pt x="3584270" y="116141"/>
                </a:lnTo>
                <a:lnTo>
                  <a:pt x="3903688" y="116141"/>
                </a:lnTo>
                <a:lnTo>
                  <a:pt x="3911765" y="111417"/>
                </a:lnTo>
                <a:lnTo>
                  <a:pt x="3971379" y="4724"/>
                </a:lnTo>
                <a:lnTo>
                  <a:pt x="3968610" y="0"/>
                </a:lnTo>
                <a:lnTo>
                  <a:pt x="3496437" y="0"/>
                </a:lnTo>
                <a:lnTo>
                  <a:pt x="3460089" y="11925"/>
                </a:lnTo>
                <a:lnTo>
                  <a:pt x="3436366" y="47942"/>
                </a:lnTo>
                <a:lnTo>
                  <a:pt x="3415538" y="83337"/>
                </a:lnTo>
                <a:lnTo>
                  <a:pt x="3395497" y="118338"/>
                </a:lnTo>
                <a:lnTo>
                  <a:pt x="3375329" y="158775"/>
                </a:lnTo>
                <a:lnTo>
                  <a:pt x="3372739" y="170688"/>
                </a:lnTo>
                <a:lnTo>
                  <a:pt x="3373831" y="180695"/>
                </a:lnTo>
                <a:lnTo>
                  <a:pt x="3387356" y="218465"/>
                </a:lnTo>
                <a:lnTo>
                  <a:pt x="3414941" y="286423"/>
                </a:lnTo>
                <a:lnTo>
                  <a:pt x="3431984" y="320967"/>
                </a:lnTo>
                <a:lnTo>
                  <a:pt x="3469894" y="335051"/>
                </a:lnTo>
                <a:lnTo>
                  <a:pt x="3799916" y="335026"/>
                </a:lnTo>
                <a:lnTo>
                  <a:pt x="3805872" y="346240"/>
                </a:lnTo>
                <a:lnTo>
                  <a:pt x="3820160" y="385051"/>
                </a:lnTo>
                <a:lnTo>
                  <a:pt x="3820172" y="388302"/>
                </a:lnTo>
                <a:lnTo>
                  <a:pt x="3816540" y="396938"/>
                </a:lnTo>
                <a:lnTo>
                  <a:pt x="3793464" y="433908"/>
                </a:lnTo>
                <a:lnTo>
                  <a:pt x="3789362" y="433108"/>
                </a:lnTo>
                <a:lnTo>
                  <a:pt x="3390544" y="433108"/>
                </a:lnTo>
                <a:lnTo>
                  <a:pt x="3387204" y="438111"/>
                </a:lnTo>
                <a:lnTo>
                  <a:pt x="3433559" y="549059"/>
                </a:lnTo>
                <a:lnTo>
                  <a:pt x="3441052" y="554075"/>
                </a:lnTo>
                <a:lnTo>
                  <a:pt x="3855999" y="554075"/>
                </a:lnTo>
                <a:lnTo>
                  <a:pt x="3894658" y="550506"/>
                </a:lnTo>
                <a:lnTo>
                  <a:pt x="3928707" y="509752"/>
                </a:lnTo>
                <a:lnTo>
                  <a:pt x="3948099" y="473621"/>
                </a:lnTo>
                <a:lnTo>
                  <a:pt x="3966730" y="437273"/>
                </a:lnTo>
                <a:lnTo>
                  <a:pt x="3983380" y="397014"/>
                </a:lnTo>
                <a:lnTo>
                  <a:pt x="3984942" y="383044"/>
                </a:lnTo>
                <a:close/>
              </a:path>
            </a:pathLst>
          </a:custGeom>
          <a:solidFill>
            <a:srgbClr val="231F20"/>
          </a:solidFill>
        </p:spPr>
        <p:txBody>
          <a:bodyPr wrap="square" lIns="0" tIns="0" rIns="0" bIns="0" rtlCol="0">
            <a:prstTxWarp prst="textNoShape">
              <a:avLst/>
            </a:prstTxWarp>
            <a:noAutofit/>
          </a:bodyPr>
          <a:lstStyle/>
          <a:p>
            <a:endParaRPr lang="en-US" dirty="0"/>
          </a:p>
        </p:txBody>
      </p:sp>
      <p:sp>
        <p:nvSpPr>
          <p:cNvPr id="2" name="TextBox 1">
            <a:extLst>
              <a:ext uri="{FF2B5EF4-FFF2-40B4-BE49-F238E27FC236}">
                <a16:creationId xmlns:a16="http://schemas.microsoft.com/office/drawing/2014/main" id="{A2368A87-7B32-E616-E2E2-59A5C6DFFC9C}"/>
              </a:ext>
            </a:extLst>
          </p:cNvPr>
          <p:cNvSpPr txBox="1"/>
          <p:nvPr/>
        </p:nvSpPr>
        <p:spPr>
          <a:xfrm>
            <a:off x="466344" y="5935439"/>
            <a:ext cx="3200400" cy="646331"/>
          </a:xfrm>
          <a:prstGeom prst="rect">
            <a:avLst/>
          </a:prstGeom>
          <a:noFill/>
        </p:spPr>
        <p:txBody>
          <a:bodyPr wrap="square" rtlCol="0">
            <a:spAutoFit/>
          </a:bodyPr>
          <a:lstStyle/>
          <a:p>
            <a:r>
              <a:rPr lang="en-US" sz="3600" b="1">
                <a:solidFill>
                  <a:srgbClr val="FFFF00"/>
                </a:solidFill>
              </a:rPr>
              <a:t>WELCOME</a:t>
            </a:r>
          </a:p>
        </p:txBody>
      </p:sp>
    </p:spTree>
    <p:extLst>
      <p:ext uri="{BB962C8B-B14F-4D97-AF65-F5344CB8AC3E}">
        <p14:creationId xmlns:p14="http://schemas.microsoft.com/office/powerpoint/2010/main" val="24881604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60E1906-8762-3026-C65A-27EAF3C3F5DA}"/>
              </a:ext>
            </a:extLst>
          </p:cNvPr>
          <p:cNvPicPr>
            <a:picLocks noChangeAspect="1"/>
          </p:cNvPicPr>
          <p:nvPr/>
        </p:nvPicPr>
        <p:blipFill>
          <a:blip r:embed="rId2"/>
          <a:stretch>
            <a:fillRect/>
          </a:stretch>
        </p:blipFill>
        <p:spPr>
          <a:xfrm>
            <a:off x="9438302" y="6200775"/>
            <a:ext cx="2620347" cy="571500"/>
          </a:xfrm>
          <a:prstGeom prst="rect">
            <a:avLst/>
          </a:prstGeom>
        </p:spPr>
      </p:pic>
      <p:sp>
        <p:nvSpPr>
          <p:cNvPr id="4" name="Title 3">
            <a:extLst>
              <a:ext uri="{FF2B5EF4-FFF2-40B4-BE49-F238E27FC236}">
                <a16:creationId xmlns:a16="http://schemas.microsoft.com/office/drawing/2014/main" id="{040341F2-4A62-F273-2280-0CD58D135075}"/>
              </a:ext>
            </a:extLst>
          </p:cNvPr>
          <p:cNvSpPr>
            <a:spLocks noGrp="1"/>
          </p:cNvSpPr>
          <p:nvPr>
            <p:ph type="title"/>
          </p:nvPr>
        </p:nvSpPr>
        <p:spPr>
          <a:xfrm>
            <a:off x="700635" y="85725"/>
            <a:ext cx="10691265" cy="533400"/>
          </a:xfrm>
        </p:spPr>
        <p:txBody>
          <a:bodyPr>
            <a:normAutofit fontScale="90000"/>
          </a:bodyPr>
          <a:lstStyle/>
          <a:p>
            <a:r>
              <a:rPr lang="en-US" dirty="0" err="1"/>
              <a:t>nieuwe</a:t>
            </a:r>
            <a:r>
              <a:rPr lang="en-US" dirty="0"/>
              <a:t> Suzuki Across</a:t>
            </a:r>
          </a:p>
        </p:txBody>
      </p:sp>
      <p:sp>
        <p:nvSpPr>
          <p:cNvPr id="5" name="Content Placeholder 4">
            <a:extLst>
              <a:ext uri="{FF2B5EF4-FFF2-40B4-BE49-F238E27FC236}">
                <a16:creationId xmlns:a16="http://schemas.microsoft.com/office/drawing/2014/main" id="{59E5CFDC-BE63-8C51-50ED-907356FDCF9A}"/>
              </a:ext>
            </a:extLst>
          </p:cNvPr>
          <p:cNvSpPr>
            <a:spLocks noGrp="1"/>
          </p:cNvSpPr>
          <p:nvPr>
            <p:ph idx="1"/>
          </p:nvPr>
        </p:nvSpPr>
        <p:spPr>
          <a:xfrm>
            <a:off x="700635" y="904875"/>
            <a:ext cx="10691265" cy="5057013"/>
          </a:xfrm>
        </p:spPr>
        <p:txBody>
          <a:bodyPr/>
          <a:lstStyle/>
          <a:p>
            <a:r>
              <a:rPr lang="nl-NL" dirty="0"/>
              <a:t>Een veelzijdige SUV die : </a:t>
            </a:r>
          </a:p>
          <a:p>
            <a:pPr lvl="2"/>
            <a:r>
              <a:rPr lang="nl-NL" dirty="0"/>
              <a:t>een geoptimaliseerde plug-in hybride aandrijving combineert </a:t>
            </a:r>
          </a:p>
          <a:p>
            <a:pPr lvl="2"/>
            <a:r>
              <a:rPr lang="nl-NL" dirty="0"/>
              <a:t>met geavanceerde veiligheidssystemen</a:t>
            </a:r>
          </a:p>
          <a:p>
            <a:pPr marL="914400" lvl="2" indent="0">
              <a:buNone/>
            </a:pPr>
            <a:endParaRPr lang="nl-NL" dirty="0"/>
          </a:p>
          <a:p>
            <a:pPr marL="0" indent="0">
              <a:buNone/>
            </a:pPr>
            <a:r>
              <a:rPr lang="nl-NL" sz="2400" dirty="0"/>
              <a:t>Zijn markante uiterlijk benadrukt mogelijke terreincapaciteiten</a:t>
            </a:r>
            <a:endParaRPr lang="en-US" sz="2400" dirty="0"/>
          </a:p>
        </p:txBody>
      </p:sp>
      <p:pic>
        <p:nvPicPr>
          <p:cNvPr id="13" name="Picture 12">
            <a:extLst>
              <a:ext uri="{FF2B5EF4-FFF2-40B4-BE49-F238E27FC236}">
                <a16:creationId xmlns:a16="http://schemas.microsoft.com/office/drawing/2014/main" id="{535216E5-BD91-0965-FEC2-C740BAADCF3B}"/>
              </a:ext>
            </a:extLst>
          </p:cNvPr>
          <p:cNvPicPr>
            <a:picLocks noChangeAspect="1"/>
          </p:cNvPicPr>
          <p:nvPr/>
        </p:nvPicPr>
        <p:blipFill>
          <a:blip r:embed="rId3"/>
          <a:stretch>
            <a:fillRect/>
          </a:stretch>
        </p:blipFill>
        <p:spPr>
          <a:xfrm>
            <a:off x="133351" y="2822920"/>
            <a:ext cx="9069102" cy="3949355"/>
          </a:xfrm>
          <a:prstGeom prst="rect">
            <a:avLst/>
          </a:prstGeom>
        </p:spPr>
      </p:pic>
    </p:spTree>
    <p:extLst>
      <p:ext uri="{BB962C8B-B14F-4D97-AF65-F5344CB8AC3E}">
        <p14:creationId xmlns:p14="http://schemas.microsoft.com/office/powerpoint/2010/main" val="159849631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AB81F3-BF07-9BFA-0D38-F1B1B1FFA6A6}"/>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38E6CDE7-7C85-0D95-F899-778A543BE3D8}"/>
              </a:ext>
            </a:extLst>
          </p:cNvPr>
          <p:cNvPicPr>
            <a:picLocks noChangeAspect="1"/>
          </p:cNvPicPr>
          <p:nvPr/>
        </p:nvPicPr>
        <p:blipFill>
          <a:blip r:embed="rId3"/>
          <a:stretch>
            <a:fillRect/>
          </a:stretch>
        </p:blipFill>
        <p:spPr>
          <a:xfrm>
            <a:off x="9438302" y="6200775"/>
            <a:ext cx="2620347" cy="571500"/>
          </a:xfrm>
          <a:prstGeom prst="rect">
            <a:avLst/>
          </a:prstGeom>
        </p:spPr>
      </p:pic>
      <p:sp>
        <p:nvSpPr>
          <p:cNvPr id="4" name="Title 3">
            <a:extLst>
              <a:ext uri="{FF2B5EF4-FFF2-40B4-BE49-F238E27FC236}">
                <a16:creationId xmlns:a16="http://schemas.microsoft.com/office/drawing/2014/main" id="{6C8B1667-C460-1F4B-E346-EFF113D3EDFC}"/>
              </a:ext>
            </a:extLst>
          </p:cNvPr>
          <p:cNvSpPr>
            <a:spLocks noGrp="1"/>
          </p:cNvSpPr>
          <p:nvPr>
            <p:ph type="title"/>
          </p:nvPr>
        </p:nvSpPr>
        <p:spPr>
          <a:xfrm>
            <a:off x="700635" y="85725"/>
            <a:ext cx="10691265" cy="533400"/>
          </a:xfrm>
        </p:spPr>
        <p:txBody>
          <a:bodyPr>
            <a:normAutofit fontScale="90000"/>
          </a:bodyPr>
          <a:lstStyle/>
          <a:p>
            <a:r>
              <a:rPr lang="en-US"/>
              <a:t>Exterior Design</a:t>
            </a:r>
          </a:p>
        </p:txBody>
      </p:sp>
      <p:sp>
        <p:nvSpPr>
          <p:cNvPr id="5" name="Content Placeholder 4">
            <a:extLst>
              <a:ext uri="{FF2B5EF4-FFF2-40B4-BE49-F238E27FC236}">
                <a16:creationId xmlns:a16="http://schemas.microsoft.com/office/drawing/2014/main" id="{35231628-C8EA-73A0-C28E-05E89333B7F4}"/>
              </a:ext>
            </a:extLst>
          </p:cNvPr>
          <p:cNvSpPr>
            <a:spLocks noGrp="1"/>
          </p:cNvSpPr>
          <p:nvPr>
            <p:ph idx="1"/>
          </p:nvPr>
        </p:nvSpPr>
        <p:spPr>
          <a:xfrm>
            <a:off x="700635" y="952500"/>
            <a:ext cx="10691265" cy="5009388"/>
          </a:xfrm>
        </p:spPr>
        <p:txBody>
          <a:bodyPr>
            <a:normAutofit/>
          </a:bodyPr>
          <a:lstStyle/>
          <a:p>
            <a:r>
              <a:rPr lang="nl-NL" sz="1800" dirty="0"/>
              <a:t>Met zijn </a:t>
            </a:r>
            <a:r>
              <a:rPr lang="nl-NL" sz="1800" b="1" dirty="0"/>
              <a:t>brede houding</a:t>
            </a:r>
            <a:r>
              <a:rPr lang="nl-NL" sz="1800" dirty="0"/>
              <a:t>, </a:t>
            </a:r>
            <a:r>
              <a:rPr lang="nl-NL" sz="1800" b="1" dirty="0"/>
              <a:t>grote wielen </a:t>
            </a:r>
            <a:r>
              <a:rPr lang="nl-NL" sz="1800" dirty="0"/>
              <a:t>en </a:t>
            </a:r>
            <a:r>
              <a:rPr lang="nl-NL" sz="1800" b="1" dirty="0"/>
              <a:t>robuuste wielkastafwerking </a:t>
            </a:r>
            <a:r>
              <a:rPr lang="nl-NL" sz="1800" dirty="0"/>
              <a:t>straalt deze SUV meteen </a:t>
            </a:r>
            <a:r>
              <a:rPr lang="nl-NL" sz="1800" b="1" dirty="0"/>
              <a:t>kracht en vertrouwen</a:t>
            </a:r>
            <a:r>
              <a:rPr lang="nl-NL" sz="1800" dirty="0"/>
              <a:t> uit. </a:t>
            </a:r>
          </a:p>
          <a:p>
            <a:r>
              <a:rPr lang="nl-NL" sz="1800" dirty="0"/>
              <a:t>De </a:t>
            </a:r>
            <a:r>
              <a:rPr lang="nl-NL" sz="1800" b="1" dirty="0"/>
              <a:t>grote, hoog geplaatste grille </a:t>
            </a:r>
            <a:r>
              <a:rPr lang="nl-NL" sz="1800" dirty="0"/>
              <a:t>en de </a:t>
            </a:r>
            <a:r>
              <a:rPr lang="nl-NL" sz="1800" b="1" dirty="0"/>
              <a:t>karakteristieke neus te vergelijken met deze van een hamerhaai </a:t>
            </a:r>
            <a:r>
              <a:rPr lang="nl-NL" sz="1800" dirty="0"/>
              <a:t>versterken zijn </a:t>
            </a:r>
            <a:r>
              <a:rPr lang="nl-NL" sz="1800" b="1" dirty="0"/>
              <a:t>uitgesproken design </a:t>
            </a:r>
            <a:r>
              <a:rPr lang="nl-NL" sz="1800" dirty="0"/>
              <a:t>en benadrukken zijn </a:t>
            </a:r>
            <a:r>
              <a:rPr lang="nl-NL" sz="1800" b="1" dirty="0"/>
              <a:t>avontuurlijke karakter</a:t>
            </a:r>
            <a:r>
              <a:rPr lang="nl-NL" sz="1800" dirty="0"/>
              <a:t>. </a:t>
            </a:r>
            <a:endParaRPr lang="en-US" sz="1800" dirty="0"/>
          </a:p>
        </p:txBody>
      </p:sp>
      <p:pic>
        <p:nvPicPr>
          <p:cNvPr id="6" name="Picture 5">
            <a:extLst>
              <a:ext uri="{FF2B5EF4-FFF2-40B4-BE49-F238E27FC236}">
                <a16:creationId xmlns:a16="http://schemas.microsoft.com/office/drawing/2014/main" id="{306D0DB4-6783-1313-AF46-B4627E62C6F0}"/>
              </a:ext>
            </a:extLst>
          </p:cNvPr>
          <p:cNvPicPr>
            <a:picLocks noChangeAspect="1"/>
          </p:cNvPicPr>
          <p:nvPr/>
        </p:nvPicPr>
        <p:blipFill>
          <a:blip r:embed="rId4"/>
          <a:stretch>
            <a:fillRect/>
          </a:stretch>
        </p:blipFill>
        <p:spPr>
          <a:xfrm>
            <a:off x="155867" y="3021257"/>
            <a:ext cx="3770673" cy="2666094"/>
          </a:xfrm>
          <a:prstGeom prst="rect">
            <a:avLst/>
          </a:prstGeom>
        </p:spPr>
      </p:pic>
      <p:pic>
        <p:nvPicPr>
          <p:cNvPr id="8" name="Picture 7">
            <a:extLst>
              <a:ext uri="{FF2B5EF4-FFF2-40B4-BE49-F238E27FC236}">
                <a16:creationId xmlns:a16="http://schemas.microsoft.com/office/drawing/2014/main" id="{47A9CBE4-73FC-BA76-A022-C342B141C091}"/>
              </a:ext>
            </a:extLst>
          </p:cNvPr>
          <p:cNvPicPr>
            <a:picLocks noChangeAspect="1"/>
          </p:cNvPicPr>
          <p:nvPr/>
        </p:nvPicPr>
        <p:blipFill>
          <a:blip r:embed="rId5"/>
          <a:stretch>
            <a:fillRect/>
          </a:stretch>
        </p:blipFill>
        <p:spPr>
          <a:xfrm>
            <a:off x="8386338" y="3021258"/>
            <a:ext cx="3770670" cy="2666094"/>
          </a:xfrm>
          <a:prstGeom prst="rect">
            <a:avLst/>
          </a:prstGeom>
        </p:spPr>
      </p:pic>
      <p:pic>
        <p:nvPicPr>
          <p:cNvPr id="10" name="Picture 9">
            <a:extLst>
              <a:ext uri="{FF2B5EF4-FFF2-40B4-BE49-F238E27FC236}">
                <a16:creationId xmlns:a16="http://schemas.microsoft.com/office/drawing/2014/main" id="{526C9CC3-9BEB-9E9D-C163-9675A2CF313D}"/>
              </a:ext>
            </a:extLst>
          </p:cNvPr>
          <p:cNvPicPr>
            <a:picLocks noChangeAspect="1"/>
          </p:cNvPicPr>
          <p:nvPr/>
        </p:nvPicPr>
        <p:blipFill>
          <a:blip r:embed="rId6"/>
          <a:stretch>
            <a:fillRect/>
          </a:stretch>
        </p:blipFill>
        <p:spPr>
          <a:xfrm>
            <a:off x="3559979" y="2502266"/>
            <a:ext cx="5072041" cy="3579065"/>
          </a:xfrm>
          <a:prstGeom prst="rect">
            <a:avLst/>
          </a:prstGeom>
        </p:spPr>
      </p:pic>
    </p:spTree>
    <p:extLst>
      <p:ext uri="{BB962C8B-B14F-4D97-AF65-F5344CB8AC3E}">
        <p14:creationId xmlns:p14="http://schemas.microsoft.com/office/powerpoint/2010/main" val="223675957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CE3C92-517A-4D47-FA1C-D9785A7B3E6F}"/>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B941F6F2-F876-C158-38E5-3FFD5FA69AF4}"/>
              </a:ext>
            </a:extLst>
          </p:cNvPr>
          <p:cNvPicPr>
            <a:picLocks noChangeAspect="1"/>
          </p:cNvPicPr>
          <p:nvPr/>
        </p:nvPicPr>
        <p:blipFill>
          <a:blip r:embed="rId3"/>
          <a:stretch>
            <a:fillRect/>
          </a:stretch>
        </p:blipFill>
        <p:spPr>
          <a:xfrm>
            <a:off x="9438302" y="6200775"/>
            <a:ext cx="2620347" cy="571500"/>
          </a:xfrm>
          <a:prstGeom prst="rect">
            <a:avLst/>
          </a:prstGeom>
        </p:spPr>
      </p:pic>
      <p:sp>
        <p:nvSpPr>
          <p:cNvPr id="4" name="Title 3">
            <a:extLst>
              <a:ext uri="{FF2B5EF4-FFF2-40B4-BE49-F238E27FC236}">
                <a16:creationId xmlns:a16="http://schemas.microsoft.com/office/drawing/2014/main" id="{C2FE7C37-2E92-D801-3484-F6942F17ABFA}"/>
              </a:ext>
            </a:extLst>
          </p:cNvPr>
          <p:cNvSpPr>
            <a:spLocks noGrp="1"/>
          </p:cNvSpPr>
          <p:nvPr>
            <p:ph type="title"/>
          </p:nvPr>
        </p:nvSpPr>
        <p:spPr>
          <a:xfrm>
            <a:off x="700635" y="85725"/>
            <a:ext cx="10691265" cy="533400"/>
          </a:xfrm>
        </p:spPr>
        <p:txBody>
          <a:bodyPr>
            <a:normAutofit fontScale="90000"/>
          </a:bodyPr>
          <a:lstStyle/>
          <a:p>
            <a:r>
              <a:rPr lang="en-US"/>
              <a:t>Exterior Design</a:t>
            </a:r>
          </a:p>
        </p:txBody>
      </p:sp>
      <p:sp>
        <p:nvSpPr>
          <p:cNvPr id="5" name="Content Placeholder 4">
            <a:extLst>
              <a:ext uri="{FF2B5EF4-FFF2-40B4-BE49-F238E27FC236}">
                <a16:creationId xmlns:a16="http://schemas.microsoft.com/office/drawing/2014/main" id="{C500ECDD-9E42-4A40-B1FA-977C929BBD00}"/>
              </a:ext>
            </a:extLst>
          </p:cNvPr>
          <p:cNvSpPr>
            <a:spLocks noGrp="1"/>
          </p:cNvSpPr>
          <p:nvPr>
            <p:ph idx="1"/>
          </p:nvPr>
        </p:nvSpPr>
        <p:spPr>
          <a:xfrm>
            <a:off x="700635" y="952500"/>
            <a:ext cx="10691265" cy="5009388"/>
          </a:xfrm>
        </p:spPr>
        <p:txBody>
          <a:bodyPr>
            <a:normAutofit/>
          </a:bodyPr>
          <a:lstStyle/>
          <a:p>
            <a:r>
              <a:rPr lang="nl-NL" sz="1400" dirty="0"/>
              <a:t>Elk detail van het design benadrukt het stoere karakter van deze veelzijdige SUV. </a:t>
            </a:r>
          </a:p>
          <a:p>
            <a:r>
              <a:rPr lang="nl-NL" sz="1400" dirty="0"/>
              <a:t>Het comfort en de avontuurlijke uitstraling inspireren je om eropuit te trekken, nieuwe plaatsen te ontdekken en je grenzen te verleggen.</a:t>
            </a:r>
          </a:p>
          <a:p>
            <a:endParaRPr lang="en-US" sz="1400" dirty="0"/>
          </a:p>
        </p:txBody>
      </p:sp>
      <p:pic>
        <p:nvPicPr>
          <p:cNvPr id="8" name="Picture 7">
            <a:extLst>
              <a:ext uri="{FF2B5EF4-FFF2-40B4-BE49-F238E27FC236}">
                <a16:creationId xmlns:a16="http://schemas.microsoft.com/office/drawing/2014/main" id="{1AF5FB95-540A-37D8-0D5B-6F22A1289C8D}"/>
              </a:ext>
            </a:extLst>
          </p:cNvPr>
          <p:cNvPicPr>
            <a:picLocks noChangeAspect="1"/>
          </p:cNvPicPr>
          <p:nvPr/>
        </p:nvPicPr>
        <p:blipFill>
          <a:blip r:embed="rId4"/>
          <a:stretch>
            <a:fillRect/>
          </a:stretch>
        </p:blipFill>
        <p:spPr>
          <a:xfrm>
            <a:off x="5124327" y="1859994"/>
            <a:ext cx="1943345" cy="1924104"/>
          </a:xfrm>
          <a:prstGeom prst="rect">
            <a:avLst/>
          </a:prstGeom>
        </p:spPr>
      </p:pic>
      <p:sp>
        <p:nvSpPr>
          <p:cNvPr id="11" name="TextBox 10">
            <a:extLst>
              <a:ext uri="{FF2B5EF4-FFF2-40B4-BE49-F238E27FC236}">
                <a16:creationId xmlns:a16="http://schemas.microsoft.com/office/drawing/2014/main" id="{2E213107-8406-7851-68E6-5D3AD2D1EB36}"/>
              </a:ext>
            </a:extLst>
          </p:cNvPr>
          <p:cNvSpPr txBox="1"/>
          <p:nvPr/>
        </p:nvSpPr>
        <p:spPr>
          <a:xfrm>
            <a:off x="5124327" y="4093810"/>
            <a:ext cx="1943345" cy="830997"/>
          </a:xfrm>
          <a:prstGeom prst="rect">
            <a:avLst/>
          </a:prstGeom>
          <a:noFill/>
        </p:spPr>
        <p:txBody>
          <a:bodyPr wrap="square" rtlCol="0">
            <a:spAutoFit/>
          </a:bodyPr>
          <a:lstStyle/>
          <a:p>
            <a:r>
              <a:rPr lang="nl-NL" sz="1200" b="1" dirty="0"/>
              <a:t>Radiatorgrille :</a:t>
            </a:r>
            <a:r>
              <a:rPr lang="nl-NL" sz="1200" dirty="0"/>
              <a:t> Hoog gepositioneerde zwarte grille en de opvallende “Hamerhaai”-voorzijde</a:t>
            </a:r>
            <a:endParaRPr lang="en-US" sz="1200" dirty="0"/>
          </a:p>
        </p:txBody>
      </p:sp>
      <p:pic>
        <p:nvPicPr>
          <p:cNvPr id="13" name="Picture 12">
            <a:extLst>
              <a:ext uri="{FF2B5EF4-FFF2-40B4-BE49-F238E27FC236}">
                <a16:creationId xmlns:a16="http://schemas.microsoft.com/office/drawing/2014/main" id="{A19BC225-0BCB-360E-728E-4A7841372821}"/>
              </a:ext>
            </a:extLst>
          </p:cNvPr>
          <p:cNvPicPr>
            <a:picLocks noChangeAspect="1"/>
          </p:cNvPicPr>
          <p:nvPr/>
        </p:nvPicPr>
        <p:blipFill>
          <a:blip r:embed="rId5"/>
          <a:stretch>
            <a:fillRect/>
          </a:stretch>
        </p:blipFill>
        <p:spPr>
          <a:xfrm>
            <a:off x="8218358" y="1817523"/>
            <a:ext cx="2017951" cy="1924103"/>
          </a:xfrm>
          <a:prstGeom prst="rect">
            <a:avLst/>
          </a:prstGeom>
        </p:spPr>
      </p:pic>
      <p:sp>
        <p:nvSpPr>
          <p:cNvPr id="14" name="TextBox 13">
            <a:extLst>
              <a:ext uri="{FF2B5EF4-FFF2-40B4-BE49-F238E27FC236}">
                <a16:creationId xmlns:a16="http://schemas.microsoft.com/office/drawing/2014/main" id="{A8B2AF21-3774-1608-7BC9-BD8784F54E8D}"/>
              </a:ext>
            </a:extLst>
          </p:cNvPr>
          <p:cNvSpPr txBox="1"/>
          <p:nvPr/>
        </p:nvSpPr>
        <p:spPr>
          <a:xfrm>
            <a:off x="8217874" y="4075001"/>
            <a:ext cx="2017951" cy="830997"/>
          </a:xfrm>
          <a:prstGeom prst="rect">
            <a:avLst/>
          </a:prstGeom>
          <a:noFill/>
        </p:spPr>
        <p:txBody>
          <a:bodyPr wrap="square" rtlCol="0">
            <a:spAutoFit/>
          </a:bodyPr>
          <a:lstStyle/>
          <a:p>
            <a:r>
              <a:rPr lang="nl-NL" sz="1200" b="1" dirty="0"/>
              <a:t>Lichtmetalen velgen: </a:t>
            </a:r>
            <a:r>
              <a:rPr lang="nl-NL" sz="1200" dirty="0"/>
              <a:t> 18-inch lichtmetalen velgen in matgrijs, met een krachtige zes-spaaks vormgeving, </a:t>
            </a:r>
            <a:endParaRPr lang="en-US" sz="1200" dirty="0"/>
          </a:p>
        </p:txBody>
      </p:sp>
      <p:pic>
        <p:nvPicPr>
          <p:cNvPr id="6" name="Picture 5">
            <a:extLst>
              <a:ext uri="{FF2B5EF4-FFF2-40B4-BE49-F238E27FC236}">
                <a16:creationId xmlns:a16="http://schemas.microsoft.com/office/drawing/2014/main" id="{80701652-BCC8-07F8-A9E4-22E305C599CD}"/>
              </a:ext>
            </a:extLst>
          </p:cNvPr>
          <p:cNvPicPr>
            <a:picLocks noChangeAspect="1"/>
          </p:cNvPicPr>
          <p:nvPr/>
        </p:nvPicPr>
        <p:blipFill>
          <a:blip r:embed="rId6"/>
          <a:stretch>
            <a:fillRect/>
          </a:stretch>
        </p:blipFill>
        <p:spPr>
          <a:xfrm>
            <a:off x="1072497" y="2003086"/>
            <a:ext cx="2656452" cy="1359285"/>
          </a:xfrm>
          <a:prstGeom prst="rect">
            <a:avLst/>
          </a:prstGeom>
        </p:spPr>
      </p:pic>
      <p:sp>
        <p:nvSpPr>
          <p:cNvPr id="7" name="TextBox 6">
            <a:extLst>
              <a:ext uri="{FF2B5EF4-FFF2-40B4-BE49-F238E27FC236}">
                <a16:creationId xmlns:a16="http://schemas.microsoft.com/office/drawing/2014/main" id="{0A1D968E-078C-C5E7-26B8-2C28E38F9263}"/>
              </a:ext>
            </a:extLst>
          </p:cNvPr>
          <p:cNvSpPr txBox="1"/>
          <p:nvPr/>
        </p:nvSpPr>
        <p:spPr>
          <a:xfrm>
            <a:off x="1612624" y="3405948"/>
            <a:ext cx="1743762" cy="276999"/>
          </a:xfrm>
          <a:prstGeom prst="rect">
            <a:avLst/>
          </a:prstGeom>
          <a:noFill/>
        </p:spPr>
        <p:txBody>
          <a:bodyPr wrap="square" rtlCol="0">
            <a:spAutoFit/>
          </a:bodyPr>
          <a:lstStyle/>
          <a:p>
            <a:r>
              <a:rPr lang="en-US" sz="1200" b="1"/>
              <a:t>LED </a:t>
            </a:r>
            <a:r>
              <a:rPr lang="en-US" sz="1200" b="1" err="1"/>
              <a:t>Koplampen</a:t>
            </a:r>
            <a:r>
              <a:rPr lang="en-US" sz="1200" b="1"/>
              <a:t> </a:t>
            </a:r>
          </a:p>
        </p:txBody>
      </p:sp>
      <p:pic>
        <p:nvPicPr>
          <p:cNvPr id="12" name="Picture 11">
            <a:extLst>
              <a:ext uri="{FF2B5EF4-FFF2-40B4-BE49-F238E27FC236}">
                <a16:creationId xmlns:a16="http://schemas.microsoft.com/office/drawing/2014/main" id="{6BA03C4C-661A-0868-7CA6-4E97287CE5D0}"/>
              </a:ext>
            </a:extLst>
          </p:cNvPr>
          <p:cNvPicPr>
            <a:picLocks noChangeAspect="1"/>
          </p:cNvPicPr>
          <p:nvPr/>
        </p:nvPicPr>
        <p:blipFill>
          <a:blip r:embed="rId7"/>
          <a:stretch>
            <a:fillRect/>
          </a:stretch>
        </p:blipFill>
        <p:spPr>
          <a:xfrm>
            <a:off x="1060829" y="3695747"/>
            <a:ext cx="2668120" cy="1479758"/>
          </a:xfrm>
          <a:prstGeom prst="rect">
            <a:avLst/>
          </a:prstGeom>
        </p:spPr>
      </p:pic>
      <p:sp>
        <p:nvSpPr>
          <p:cNvPr id="15" name="TextBox 14">
            <a:extLst>
              <a:ext uri="{FF2B5EF4-FFF2-40B4-BE49-F238E27FC236}">
                <a16:creationId xmlns:a16="http://schemas.microsoft.com/office/drawing/2014/main" id="{A12AFB8F-452A-19D9-5C64-BE75A6E6E49D}"/>
              </a:ext>
            </a:extLst>
          </p:cNvPr>
          <p:cNvSpPr txBox="1"/>
          <p:nvPr/>
        </p:nvSpPr>
        <p:spPr>
          <a:xfrm>
            <a:off x="1828800" y="5271814"/>
            <a:ext cx="1389888" cy="246221"/>
          </a:xfrm>
          <a:prstGeom prst="rect">
            <a:avLst/>
          </a:prstGeom>
          <a:noFill/>
        </p:spPr>
        <p:txBody>
          <a:bodyPr wrap="square" rtlCol="0">
            <a:spAutoFit/>
          </a:bodyPr>
          <a:lstStyle/>
          <a:p>
            <a:r>
              <a:rPr lang="en-US" sz="1000" b="1" dirty="0"/>
              <a:t>LED </a:t>
            </a:r>
            <a:r>
              <a:rPr lang="en-US" sz="1000" b="1" dirty="0" err="1"/>
              <a:t>Achterlichten</a:t>
            </a:r>
            <a:r>
              <a:rPr lang="en-US" sz="1000" b="1" dirty="0"/>
              <a:t> </a:t>
            </a:r>
          </a:p>
        </p:txBody>
      </p:sp>
    </p:spTree>
    <p:extLst>
      <p:ext uri="{BB962C8B-B14F-4D97-AF65-F5344CB8AC3E}">
        <p14:creationId xmlns:p14="http://schemas.microsoft.com/office/powerpoint/2010/main" val="387717149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884BCA-769C-6638-056F-BF43A36B4E7F}"/>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3AF7F4A3-2D1E-62D7-E306-56786EA39F6C}"/>
              </a:ext>
            </a:extLst>
          </p:cNvPr>
          <p:cNvPicPr>
            <a:picLocks noChangeAspect="1"/>
          </p:cNvPicPr>
          <p:nvPr/>
        </p:nvPicPr>
        <p:blipFill>
          <a:blip r:embed="rId3"/>
          <a:stretch>
            <a:fillRect/>
          </a:stretch>
        </p:blipFill>
        <p:spPr>
          <a:xfrm>
            <a:off x="9438302" y="6200775"/>
            <a:ext cx="2620347" cy="571500"/>
          </a:xfrm>
          <a:prstGeom prst="rect">
            <a:avLst/>
          </a:prstGeom>
        </p:spPr>
      </p:pic>
      <p:sp>
        <p:nvSpPr>
          <p:cNvPr id="4" name="Title 3">
            <a:extLst>
              <a:ext uri="{FF2B5EF4-FFF2-40B4-BE49-F238E27FC236}">
                <a16:creationId xmlns:a16="http://schemas.microsoft.com/office/drawing/2014/main" id="{CEB2B83B-0BA5-F989-B73F-AD716BD81265}"/>
              </a:ext>
            </a:extLst>
          </p:cNvPr>
          <p:cNvSpPr>
            <a:spLocks noGrp="1"/>
          </p:cNvSpPr>
          <p:nvPr>
            <p:ph type="title"/>
          </p:nvPr>
        </p:nvSpPr>
        <p:spPr>
          <a:xfrm>
            <a:off x="700635" y="85725"/>
            <a:ext cx="10691265" cy="533400"/>
          </a:xfrm>
        </p:spPr>
        <p:txBody>
          <a:bodyPr>
            <a:normAutofit fontScale="90000"/>
          </a:bodyPr>
          <a:lstStyle/>
          <a:p>
            <a:r>
              <a:rPr lang="en-US" err="1"/>
              <a:t>Koetswerkkleuren</a:t>
            </a:r>
            <a:r>
              <a:rPr lang="en-US"/>
              <a:t> </a:t>
            </a:r>
          </a:p>
        </p:txBody>
      </p:sp>
      <p:pic>
        <p:nvPicPr>
          <p:cNvPr id="8" name="Content Placeholder 7">
            <a:extLst>
              <a:ext uri="{FF2B5EF4-FFF2-40B4-BE49-F238E27FC236}">
                <a16:creationId xmlns:a16="http://schemas.microsoft.com/office/drawing/2014/main" id="{9152CC31-B186-BEC3-A756-3794CEC3BE6E}"/>
              </a:ext>
            </a:extLst>
          </p:cNvPr>
          <p:cNvPicPr>
            <a:picLocks noGrp="1" noChangeAspect="1"/>
          </p:cNvPicPr>
          <p:nvPr>
            <p:ph idx="1"/>
          </p:nvPr>
        </p:nvPicPr>
        <p:blipFill>
          <a:blip r:embed="rId4"/>
          <a:stretch>
            <a:fillRect/>
          </a:stretch>
        </p:blipFill>
        <p:spPr>
          <a:xfrm>
            <a:off x="1131093" y="831722"/>
            <a:ext cx="4099573" cy="2898648"/>
          </a:xfrm>
          <a:prstGeom prst="rect">
            <a:avLst/>
          </a:prstGeom>
        </p:spPr>
      </p:pic>
      <p:pic>
        <p:nvPicPr>
          <p:cNvPr id="11" name="Picture 10">
            <a:extLst>
              <a:ext uri="{FF2B5EF4-FFF2-40B4-BE49-F238E27FC236}">
                <a16:creationId xmlns:a16="http://schemas.microsoft.com/office/drawing/2014/main" id="{4F00661A-9CFB-DBAA-1D13-2D42C0D899A4}"/>
              </a:ext>
            </a:extLst>
          </p:cNvPr>
          <p:cNvPicPr>
            <a:picLocks noChangeAspect="1"/>
          </p:cNvPicPr>
          <p:nvPr/>
        </p:nvPicPr>
        <p:blipFill>
          <a:blip r:embed="rId5"/>
          <a:stretch>
            <a:fillRect/>
          </a:stretch>
        </p:blipFill>
        <p:spPr>
          <a:xfrm>
            <a:off x="6653212" y="770385"/>
            <a:ext cx="4095263" cy="2895600"/>
          </a:xfrm>
          <a:prstGeom prst="rect">
            <a:avLst/>
          </a:prstGeom>
        </p:spPr>
      </p:pic>
      <p:pic>
        <p:nvPicPr>
          <p:cNvPr id="15" name="Picture 14">
            <a:extLst>
              <a:ext uri="{FF2B5EF4-FFF2-40B4-BE49-F238E27FC236}">
                <a16:creationId xmlns:a16="http://schemas.microsoft.com/office/drawing/2014/main" id="{8F824488-63FB-AEC3-4830-8A7A7A4E58F5}"/>
              </a:ext>
            </a:extLst>
          </p:cNvPr>
          <p:cNvPicPr>
            <a:picLocks noChangeAspect="1"/>
          </p:cNvPicPr>
          <p:nvPr/>
        </p:nvPicPr>
        <p:blipFill>
          <a:blip r:embed="rId6"/>
          <a:stretch>
            <a:fillRect/>
          </a:stretch>
        </p:blipFill>
        <p:spPr>
          <a:xfrm>
            <a:off x="975373" y="3143250"/>
            <a:ext cx="4099574" cy="2898648"/>
          </a:xfrm>
          <a:prstGeom prst="rect">
            <a:avLst/>
          </a:prstGeom>
        </p:spPr>
      </p:pic>
      <p:pic>
        <p:nvPicPr>
          <p:cNvPr id="19" name="Picture 18">
            <a:extLst>
              <a:ext uri="{FF2B5EF4-FFF2-40B4-BE49-F238E27FC236}">
                <a16:creationId xmlns:a16="http://schemas.microsoft.com/office/drawing/2014/main" id="{2594DF1D-B896-8E56-56AB-990699A05AC1}"/>
              </a:ext>
            </a:extLst>
          </p:cNvPr>
          <p:cNvPicPr>
            <a:picLocks noChangeAspect="1"/>
          </p:cNvPicPr>
          <p:nvPr/>
        </p:nvPicPr>
        <p:blipFill>
          <a:blip r:embed="rId7"/>
          <a:stretch>
            <a:fillRect/>
          </a:stretch>
        </p:blipFill>
        <p:spPr>
          <a:xfrm>
            <a:off x="6653212" y="3192015"/>
            <a:ext cx="4095263" cy="2895600"/>
          </a:xfrm>
          <a:prstGeom prst="rect">
            <a:avLst/>
          </a:prstGeom>
        </p:spPr>
      </p:pic>
      <p:sp>
        <p:nvSpPr>
          <p:cNvPr id="21" name="TextBox 20">
            <a:extLst>
              <a:ext uri="{FF2B5EF4-FFF2-40B4-BE49-F238E27FC236}">
                <a16:creationId xmlns:a16="http://schemas.microsoft.com/office/drawing/2014/main" id="{52860D14-B1B1-3AF0-12A1-00DC4C2354E5}"/>
              </a:ext>
            </a:extLst>
          </p:cNvPr>
          <p:cNvSpPr txBox="1"/>
          <p:nvPr/>
        </p:nvSpPr>
        <p:spPr>
          <a:xfrm>
            <a:off x="2078182" y="942109"/>
            <a:ext cx="2641600" cy="369455"/>
          </a:xfrm>
          <a:prstGeom prst="rect">
            <a:avLst/>
          </a:prstGeom>
          <a:noFill/>
        </p:spPr>
        <p:txBody>
          <a:bodyPr wrap="square" rtlCol="0">
            <a:spAutoFit/>
          </a:bodyPr>
          <a:lstStyle/>
          <a:p>
            <a:r>
              <a:rPr lang="en-US" dirty="0"/>
              <a:t>Massive Gray (1L6)*</a:t>
            </a:r>
          </a:p>
        </p:txBody>
      </p:sp>
      <p:sp>
        <p:nvSpPr>
          <p:cNvPr id="22" name="TextBox 21">
            <a:extLst>
              <a:ext uri="{FF2B5EF4-FFF2-40B4-BE49-F238E27FC236}">
                <a16:creationId xmlns:a16="http://schemas.microsoft.com/office/drawing/2014/main" id="{A3C852B4-50B8-539A-C0CB-BA43401304F3}"/>
              </a:ext>
            </a:extLst>
          </p:cNvPr>
          <p:cNvSpPr txBox="1"/>
          <p:nvPr/>
        </p:nvSpPr>
        <p:spPr>
          <a:xfrm>
            <a:off x="7897090" y="942109"/>
            <a:ext cx="2216728" cy="369332"/>
          </a:xfrm>
          <a:prstGeom prst="rect">
            <a:avLst/>
          </a:prstGeom>
          <a:noFill/>
        </p:spPr>
        <p:txBody>
          <a:bodyPr wrap="square" rtlCol="0">
            <a:spAutoFit/>
          </a:bodyPr>
          <a:lstStyle/>
          <a:p>
            <a:r>
              <a:rPr lang="en-US" dirty="0"/>
              <a:t>Ever Rest (6X7)*</a:t>
            </a:r>
          </a:p>
        </p:txBody>
      </p:sp>
      <p:sp>
        <p:nvSpPr>
          <p:cNvPr id="23" name="TextBox 22">
            <a:extLst>
              <a:ext uri="{FF2B5EF4-FFF2-40B4-BE49-F238E27FC236}">
                <a16:creationId xmlns:a16="http://schemas.microsoft.com/office/drawing/2014/main" id="{33185D92-59F2-35D9-D295-6664C02D2235}"/>
              </a:ext>
            </a:extLst>
          </p:cNvPr>
          <p:cNvSpPr txBox="1"/>
          <p:nvPr/>
        </p:nvSpPr>
        <p:spPr>
          <a:xfrm>
            <a:off x="2078182" y="5546559"/>
            <a:ext cx="2299855" cy="369332"/>
          </a:xfrm>
          <a:prstGeom prst="rect">
            <a:avLst/>
          </a:prstGeom>
          <a:noFill/>
        </p:spPr>
        <p:txBody>
          <a:bodyPr wrap="square" rtlCol="0">
            <a:spAutoFit/>
          </a:bodyPr>
          <a:lstStyle/>
          <a:p>
            <a:r>
              <a:rPr lang="en-US"/>
              <a:t>Super White ( 040)</a:t>
            </a:r>
          </a:p>
        </p:txBody>
      </p:sp>
      <p:sp>
        <p:nvSpPr>
          <p:cNvPr id="24" name="TextBox 23">
            <a:extLst>
              <a:ext uri="{FF2B5EF4-FFF2-40B4-BE49-F238E27FC236}">
                <a16:creationId xmlns:a16="http://schemas.microsoft.com/office/drawing/2014/main" id="{696EA59C-3B9D-FE37-75AF-8C5D8808B37B}"/>
              </a:ext>
            </a:extLst>
          </p:cNvPr>
          <p:cNvSpPr txBox="1"/>
          <p:nvPr/>
        </p:nvSpPr>
        <p:spPr>
          <a:xfrm>
            <a:off x="7897091" y="5542063"/>
            <a:ext cx="2851384" cy="369332"/>
          </a:xfrm>
          <a:prstGeom prst="rect">
            <a:avLst/>
          </a:prstGeom>
          <a:noFill/>
        </p:spPr>
        <p:txBody>
          <a:bodyPr wrap="square" rtlCol="0">
            <a:spAutoFit/>
          </a:bodyPr>
          <a:lstStyle/>
          <a:p>
            <a:r>
              <a:rPr lang="en-US" dirty="0"/>
              <a:t>Attitude Black Mica (218)*</a:t>
            </a:r>
          </a:p>
        </p:txBody>
      </p:sp>
    </p:spTree>
    <p:extLst>
      <p:ext uri="{BB962C8B-B14F-4D97-AF65-F5344CB8AC3E}">
        <p14:creationId xmlns:p14="http://schemas.microsoft.com/office/powerpoint/2010/main" val="15434145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3F28EB-75F2-CC6C-FD36-4CE6947F646E}"/>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2E719610-AE17-3233-5564-0E3889CD55E9}"/>
              </a:ext>
            </a:extLst>
          </p:cNvPr>
          <p:cNvPicPr>
            <a:picLocks noChangeAspect="1"/>
          </p:cNvPicPr>
          <p:nvPr/>
        </p:nvPicPr>
        <p:blipFill>
          <a:blip r:embed="rId3"/>
          <a:stretch>
            <a:fillRect/>
          </a:stretch>
        </p:blipFill>
        <p:spPr>
          <a:xfrm>
            <a:off x="9438302" y="6200775"/>
            <a:ext cx="2620347" cy="571500"/>
          </a:xfrm>
          <a:prstGeom prst="rect">
            <a:avLst/>
          </a:prstGeom>
        </p:spPr>
      </p:pic>
      <p:sp>
        <p:nvSpPr>
          <p:cNvPr id="4" name="Title 3">
            <a:extLst>
              <a:ext uri="{FF2B5EF4-FFF2-40B4-BE49-F238E27FC236}">
                <a16:creationId xmlns:a16="http://schemas.microsoft.com/office/drawing/2014/main" id="{826F1609-1EE6-593D-0546-6EEEC5926574}"/>
              </a:ext>
            </a:extLst>
          </p:cNvPr>
          <p:cNvSpPr>
            <a:spLocks noGrp="1"/>
          </p:cNvSpPr>
          <p:nvPr>
            <p:ph type="title"/>
          </p:nvPr>
        </p:nvSpPr>
        <p:spPr>
          <a:xfrm>
            <a:off x="700635" y="85725"/>
            <a:ext cx="10691265" cy="533400"/>
          </a:xfrm>
        </p:spPr>
        <p:txBody>
          <a:bodyPr>
            <a:normAutofit fontScale="90000"/>
          </a:bodyPr>
          <a:lstStyle/>
          <a:p>
            <a:r>
              <a:rPr lang="en-US"/>
              <a:t>Interieur</a:t>
            </a:r>
          </a:p>
        </p:txBody>
      </p:sp>
      <p:pic>
        <p:nvPicPr>
          <p:cNvPr id="9" name="Content Placeholder 8">
            <a:extLst>
              <a:ext uri="{FF2B5EF4-FFF2-40B4-BE49-F238E27FC236}">
                <a16:creationId xmlns:a16="http://schemas.microsoft.com/office/drawing/2014/main" id="{9B1B411B-FD13-989C-D200-922D9A614886}"/>
              </a:ext>
            </a:extLst>
          </p:cNvPr>
          <p:cNvPicPr>
            <a:picLocks noGrp="1" noChangeAspect="1"/>
          </p:cNvPicPr>
          <p:nvPr>
            <p:ph idx="1"/>
          </p:nvPr>
        </p:nvPicPr>
        <p:blipFill>
          <a:blip r:embed="rId4"/>
          <a:stretch>
            <a:fillRect/>
          </a:stretch>
        </p:blipFill>
        <p:spPr>
          <a:xfrm>
            <a:off x="6565392" y="795202"/>
            <a:ext cx="5448154" cy="3863446"/>
          </a:xfrm>
          <a:prstGeom prst="rect">
            <a:avLst/>
          </a:prstGeom>
        </p:spPr>
      </p:pic>
      <p:sp>
        <p:nvSpPr>
          <p:cNvPr id="11" name="TextBox 10">
            <a:extLst>
              <a:ext uri="{FF2B5EF4-FFF2-40B4-BE49-F238E27FC236}">
                <a16:creationId xmlns:a16="http://schemas.microsoft.com/office/drawing/2014/main" id="{D0CB0858-626D-BD05-81EF-49C722D4BF8D}"/>
              </a:ext>
            </a:extLst>
          </p:cNvPr>
          <p:cNvSpPr txBox="1"/>
          <p:nvPr/>
        </p:nvSpPr>
        <p:spPr>
          <a:xfrm>
            <a:off x="380595" y="795202"/>
            <a:ext cx="6096000" cy="1015663"/>
          </a:xfrm>
          <a:prstGeom prst="rect">
            <a:avLst/>
          </a:prstGeom>
          <a:noFill/>
        </p:spPr>
        <p:txBody>
          <a:bodyPr wrap="square">
            <a:spAutoFit/>
          </a:bodyPr>
          <a:lstStyle/>
          <a:p>
            <a:r>
              <a:rPr lang="nl-NL" b="1"/>
              <a:t>Een interieur ontworpen voor comfort en gebruiksgemak</a:t>
            </a:r>
          </a:p>
          <a:p>
            <a:pPr marL="742950" lvl="1" indent="-285750">
              <a:buFont typeface="Wingdings" panose="05000000000000000000" pitchFamily="2" charset="2"/>
              <a:buChar char="Ø"/>
            </a:pPr>
            <a:r>
              <a:rPr lang="nl-NL" sz="1400"/>
              <a:t>Volgens principe van </a:t>
            </a:r>
            <a:r>
              <a:rPr lang="nl-NL" sz="1400" b="1"/>
              <a:t>eilandarchitectuur </a:t>
            </a:r>
            <a:r>
              <a:rPr lang="nl-NL" sz="1400"/>
              <a:t>opgebouwd</a:t>
            </a:r>
          </a:p>
          <a:p>
            <a:pPr marL="742950" lvl="1" indent="-285750">
              <a:buFont typeface="Wingdings" panose="05000000000000000000" pitchFamily="2" charset="2"/>
              <a:buChar char="Ø"/>
            </a:pPr>
            <a:r>
              <a:rPr lang="nl-NL" sz="1400"/>
              <a:t>Meeslepende infotainement-ervaring</a:t>
            </a:r>
          </a:p>
          <a:p>
            <a:pPr marL="742950" lvl="1" indent="-285750">
              <a:buFont typeface="Wingdings" panose="05000000000000000000" pitchFamily="2" charset="2"/>
              <a:buChar char="Ø"/>
            </a:pPr>
            <a:r>
              <a:rPr lang="nl-NL" sz="1400"/>
              <a:t>Naadloze smartphone connectiviteit</a:t>
            </a:r>
            <a:endParaRPr lang="en-US" sz="1400"/>
          </a:p>
        </p:txBody>
      </p:sp>
      <p:pic>
        <p:nvPicPr>
          <p:cNvPr id="13" name="Picture 12">
            <a:extLst>
              <a:ext uri="{FF2B5EF4-FFF2-40B4-BE49-F238E27FC236}">
                <a16:creationId xmlns:a16="http://schemas.microsoft.com/office/drawing/2014/main" id="{BD92FB01-C02A-ED48-3B4B-6D2B0A539234}"/>
              </a:ext>
            </a:extLst>
          </p:cNvPr>
          <p:cNvPicPr>
            <a:picLocks noChangeAspect="1"/>
          </p:cNvPicPr>
          <p:nvPr/>
        </p:nvPicPr>
        <p:blipFill>
          <a:blip r:embed="rId5"/>
          <a:stretch>
            <a:fillRect/>
          </a:stretch>
        </p:blipFill>
        <p:spPr>
          <a:xfrm>
            <a:off x="834563" y="2429134"/>
            <a:ext cx="5156662" cy="3652362"/>
          </a:xfrm>
          <a:prstGeom prst="rect">
            <a:avLst/>
          </a:prstGeom>
        </p:spPr>
      </p:pic>
      <p:sp>
        <p:nvSpPr>
          <p:cNvPr id="14" name="TextBox 13">
            <a:extLst>
              <a:ext uri="{FF2B5EF4-FFF2-40B4-BE49-F238E27FC236}">
                <a16:creationId xmlns:a16="http://schemas.microsoft.com/office/drawing/2014/main" id="{4C416AD5-81D3-F2E5-0B28-16C0FA5EC6BE}"/>
              </a:ext>
            </a:extLst>
          </p:cNvPr>
          <p:cNvSpPr txBox="1"/>
          <p:nvPr/>
        </p:nvSpPr>
        <p:spPr>
          <a:xfrm>
            <a:off x="6698744" y="4665448"/>
            <a:ext cx="5493256" cy="830997"/>
          </a:xfrm>
          <a:prstGeom prst="rect">
            <a:avLst/>
          </a:prstGeom>
          <a:noFill/>
        </p:spPr>
        <p:txBody>
          <a:bodyPr wrap="square" rtlCol="0">
            <a:spAutoFit/>
          </a:bodyPr>
          <a:lstStyle/>
          <a:p>
            <a:r>
              <a:rPr lang="en-US" sz="1600" err="1"/>
              <a:t>Dashbord</a:t>
            </a:r>
            <a:r>
              <a:rPr lang="en-US" sz="1600"/>
              <a:t>  40 mm lager </a:t>
            </a:r>
            <a:r>
              <a:rPr lang="en-US" sz="1600" err="1"/>
              <a:t>gepositioneerd</a:t>
            </a:r>
            <a:r>
              <a:rPr lang="en-US" sz="1600"/>
              <a:t> dan </a:t>
            </a:r>
            <a:r>
              <a:rPr lang="en-US" sz="1600" err="1"/>
              <a:t>bij</a:t>
            </a:r>
            <a:r>
              <a:rPr lang="en-US" sz="1600"/>
              <a:t> </a:t>
            </a:r>
            <a:r>
              <a:rPr lang="en-US" sz="1600" err="1"/>
              <a:t>vorig</a:t>
            </a:r>
            <a:r>
              <a:rPr lang="en-US" sz="1600"/>
              <a:t> model :</a:t>
            </a:r>
          </a:p>
          <a:p>
            <a:r>
              <a:rPr lang="en-US" sz="1600"/>
              <a:t>	- </a:t>
            </a:r>
            <a:r>
              <a:rPr lang="en-US" sz="1600" err="1"/>
              <a:t>vergroot</a:t>
            </a:r>
            <a:r>
              <a:rPr lang="en-US" sz="1600"/>
              <a:t> het </a:t>
            </a:r>
            <a:r>
              <a:rPr lang="en-US" sz="1600" err="1"/>
              <a:t>zichtveld</a:t>
            </a:r>
            <a:endParaRPr lang="en-US" sz="1600"/>
          </a:p>
          <a:p>
            <a:r>
              <a:rPr lang="en-US" sz="1600"/>
              <a:t>	 -</a:t>
            </a:r>
            <a:r>
              <a:rPr lang="en-US" sz="1600" err="1"/>
              <a:t>verhoogt</a:t>
            </a:r>
            <a:r>
              <a:rPr lang="en-US" sz="1600"/>
              <a:t> het </a:t>
            </a:r>
            <a:r>
              <a:rPr lang="en-US" sz="1600" err="1"/>
              <a:t>rijcomfort</a:t>
            </a:r>
            <a:endParaRPr lang="en-US" sz="1600"/>
          </a:p>
        </p:txBody>
      </p:sp>
    </p:spTree>
    <p:extLst>
      <p:ext uri="{BB962C8B-B14F-4D97-AF65-F5344CB8AC3E}">
        <p14:creationId xmlns:p14="http://schemas.microsoft.com/office/powerpoint/2010/main" val="379940732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3BCB2C-E6F3-811E-EC84-DAC6B2237044}"/>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5F584096-A67E-1282-DB31-965014E3F121}"/>
              </a:ext>
            </a:extLst>
          </p:cNvPr>
          <p:cNvPicPr>
            <a:picLocks noChangeAspect="1"/>
          </p:cNvPicPr>
          <p:nvPr/>
        </p:nvPicPr>
        <p:blipFill>
          <a:blip r:embed="rId3"/>
          <a:stretch>
            <a:fillRect/>
          </a:stretch>
        </p:blipFill>
        <p:spPr>
          <a:xfrm>
            <a:off x="9438302" y="6200775"/>
            <a:ext cx="2620347" cy="571500"/>
          </a:xfrm>
          <a:prstGeom prst="rect">
            <a:avLst/>
          </a:prstGeom>
        </p:spPr>
      </p:pic>
      <p:sp>
        <p:nvSpPr>
          <p:cNvPr id="4" name="Title 3">
            <a:extLst>
              <a:ext uri="{FF2B5EF4-FFF2-40B4-BE49-F238E27FC236}">
                <a16:creationId xmlns:a16="http://schemas.microsoft.com/office/drawing/2014/main" id="{91C3C21F-ECF8-9E16-4683-438F09BB61B8}"/>
              </a:ext>
            </a:extLst>
          </p:cNvPr>
          <p:cNvSpPr>
            <a:spLocks noGrp="1"/>
          </p:cNvSpPr>
          <p:nvPr>
            <p:ph type="title"/>
          </p:nvPr>
        </p:nvSpPr>
        <p:spPr>
          <a:xfrm>
            <a:off x="700635" y="85725"/>
            <a:ext cx="10691265" cy="533400"/>
          </a:xfrm>
        </p:spPr>
        <p:txBody>
          <a:bodyPr>
            <a:normAutofit fontScale="90000"/>
          </a:bodyPr>
          <a:lstStyle/>
          <a:p>
            <a:r>
              <a:rPr lang="en-US"/>
              <a:t>Interieur design </a:t>
            </a:r>
            <a:r>
              <a:rPr lang="en-US" err="1"/>
              <a:t>en</a:t>
            </a:r>
            <a:r>
              <a:rPr lang="en-US"/>
              <a:t> comfort</a:t>
            </a:r>
          </a:p>
        </p:txBody>
      </p:sp>
      <p:pic>
        <p:nvPicPr>
          <p:cNvPr id="8" name="Content Placeholder 7">
            <a:extLst>
              <a:ext uri="{FF2B5EF4-FFF2-40B4-BE49-F238E27FC236}">
                <a16:creationId xmlns:a16="http://schemas.microsoft.com/office/drawing/2014/main" id="{C4A3D9CC-0035-00D6-37CB-CB8C7EDAC964}"/>
              </a:ext>
            </a:extLst>
          </p:cNvPr>
          <p:cNvPicPr>
            <a:picLocks noGrp="1" noChangeAspect="1"/>
          </p:cNvPicPr>
          <p:nvPr>
            <p:ph idx="1"/>
          </p:nvPr>
        </p:nvPicPr>
        <p:blipFill>
          <a:blip r:embed="rId4"/>
          <a:stretch>
            <a:fillRect/>
          </a:stretch>
        </p:blipFill>
        <p:spPr>
          <a:xfrm>
            <a:off x="786580" y="977434"/>
            <a:ext cx="3547295" cy="2791658"/>
          </a:xfrm>
          <a:prstGeom prst="rect">
            <a:avLst/>
          </a:prstGeom>
        </p:spPr>
      </p:pic>
      <p:sp>
        <p:nvSpPr>
          <p:cNvPr id="10" name="TextBox 9">
            <a:extLst>
              <a:ext uri="{FF2B5EF4-FFF2-40B4-BE49-F238E27FC236}">
                <a16:creationId xmlns:a16="http://schemas.microsoft.com/office/drawing/2014/main" id="{0C600F9F-799A-D2F1-DB81-7C655949317D}"/>
              </a:ext>
            </a:extLst>
          </p:cNvPr>
          <p:cNvSpPr txBox="1"/>
          <p:nvPr/>
        </p:nvSpPr>
        <p:spPr>
          <a:xfrm>
            <a:off x="731812" y="3769092"/>
            <a:ext cx="2486875" cy="2523768"/>
          </a:xfrm>
          <a:prstGeom prst="rect">
            <a:avLst/>
          </a:prstGeom>
          <a:noFill/>
        </p:spPr>
        <p:txBody>
          <a:bodyPr wrap="square">
            <a:spAutoFit/>
          </a:bodyPr>
          <a:lstStyle/>
          <a:p>
            <a:r>
              <a:rPr lang="nl-NL" sz="1000" b="1"/>
              <a:t>Voorstoelen: </a:t>
            </a:r>
          </a:p>
          <a:p>
            <a:r>
              <a:rPr lang="nl-NL" sz="1000"/>
              <a:t>Elektrisch verstelbare </a:t>
            </a:r>
            <a:r>
              <a:rPr lang="nl-NL" sz="1000" b="1"/>
              <a:t>bestuurdersstoel</a:t>
            </a:r>
            <a:r>
              <a:rPr lang="nl-NL" sz="1000"/>
              <a:t> </a:t>
            </a:r>
            <a:r>
              <a:rPr lang="nl-NL" sz="1000" b="1"/>
              <a:t>met 10-voudige verstelling </a:t>
            </a:r>
            <a:r>
              <a:rPr lang="nl-NL" sz="1000"/>
              <a:t>met geheugenfunctie voor 2 bestuurders. </a:t>
            </a:r>
            <a:endParaRPr lang="nl-NL"/>
          </a:p>
          <a:p>
            <a:r>
              <a:rPr lang="nl-NL" sz="1000" b="1"/>
              <a:t>Passagiersstoel 8- voudig verstelbaar </a:t>
            </a:r>
            <a:r>
              <a:rPr lang="nl-NL" sz="1000"/>
              <a:t>zonder geheugen- functie.</a:t>
            </a:r>
          </a:p>
          <a:p>
            <a:endParaRPr lang="nl-NL" sz="1000"/>
          </a:p>
          <a:p>
            <a:r>
              <a:rPr lang="nl-NL" sz="1000"/>
              <a:t>Verwarmde zetels (3 temperatuurstanden) , hoogwaardige materialen en een ondersteunenede stoelvorm verminderen vermoeidheid tijdens lange ritten.</a:t>
            </a:r>
          </a:p>
          <a:p>
            <a:endParaRPr lang="nl-NL" sz="1000"/>
          </a:p>
          <a:p>
            <a:r>
              <a:rPr lang="nl-NL" sz="1000" b="1"/>
              <a:t>Stoelbekleding</a:t>
            </a:r>
            <a:r>
              <a:rPr lang="nl-NL" sz="1000"/>
              <a:t> bestaat uit stof en hoogwaardig, synthetisch/vegan leder</a:t>
            </a:r>
          </a:p>
          <a:p>
            <a:endParaRPr lang="en-US"/>
          </a:p>
        </p:txBody>
      </p:sp>
      <p:pic>
        <p:nvPicPr>
          <p:cNvPr id="12" name="Picture 11">
            <a:extLst>
              <a:ext uri="{FF2B5EF4-FFF2-40B4-BE49-F238E27FC236}">
                <a16:creationId xmlns:a16="http://schemas.microsoft.com/office/drawing/2014/main" id="{56134665-FA3F-CA17-C4A2-9D9D1EA4DA5A}"/>
              </a:ext>
            </a:extLst>
          </p:cNvPr>
          <p:cNvPicPr>
            <a:picLocks noChangeAspect="1"/>
          </p:cNvPicPr>
          <p:nvPr/>
        </p:nvPicPr>
        <p:blipFill>
          <a:blip r:embed="rId5"/>
          <a:stretch>
            <a:fillRect/>
          </a:stretch>
        </p:blipFill>
        <p:spPr>
          <a:xfrm>
            <a:off x="4622196" y="1004869"/>
            <a:ext cx="3773217" cy="2764223"/>
          </a:xfrm>
          <a:prstGeom prst="rect">
            <a:avLst/>
          </a:prstGeom>
        </p:spPr>
      </p:pic>
      <p:sp>
        <p:nvSpPr>
          <p:cNvPr id="14" name="TextBox 13">
            <a:extLst>
              <a:ext uri="{FF2B5EF4-FFF2-40B4-BE49-F238E27FC236}">
                <a16:creationId xmlns:a16="http://schemas.microsoft.com/office/drawing/2014/main" id="{1565841C-FBEA-530D-8693-C5CAD6E1BF2D}"/>
              </a:ext>
            </a:extLst>
          </p:cNvPr>
          <p:cNvSpPr txBox="1"/>
          <p:nvPr/>
        </p:nvSpPr>
        <p:spPr>
          <a:xfrm>
            <a:off x="4963371" y="3877837"/>
            <a:ext cx="2909613" cy="553998"/>
          </a:xfrm>
          <a:prstGeom prst="rect">
            <a:avLst/>
          </a:prstGeom>
          <a:noFill/>
        </p:spPr>
        <p:txBody>
          <a:bodyPr wrap="square">
            <a:spAutoFit/>
          </a:bodyPr>
          <a:lstStyle/>
          <a:p>
            <a:r>
              <a:rPr lang="nl-NL" sz="1000" b="1"/>
              <a:t>Achterbank: </a:t>
            </a:r>
          </a:p>
          <a:p>
            <a:r>
              <a:rPr lang="nl-NL" sz="1000"/>
              <a:t>Neerklapbare en verstelbare achterbank. </a:t>
            </a:r>
          </a:p>
          <a:p>
            <a:r>
              <a:rPr lang="nl-NL" sz="1000"/>
              <a:t>Rugleuningen bijna volledig vlak neer te klappen.  </a:t>
            </a:r>
            <a:endParaRPr lang="en-US" sz="1000"/>
          </a:p>
        </p:txBody>
      </p:sp>
      <p:pic>
        <p:nvPicPr>
          <p:cNvPr id="16" name="Picture 15">
            <a:extLst>
              <a:ext uri="{FF2B5EF4-FFF2-40B4-BE49-F238E27FC236}">
                <a16:creationId xmlns:a16="http://schemas.microsoft.com/office/drawing/2014/main" id="{30671F89-12FD-2F41-9D9B-A87EF7BB8096}"/>
              </a:ext>
            </a:extLst>
          </p:cNvPr>
          <p:cNvPicPr>
            <a:picLocks noChangeAspect="1"/>
          </p:cNvPicPr>
          <p:nvPr/>
        </p:nvPicPr>
        <p:blipFill>
          <a:blip r:embed="rId6"/>
          <a:stretch>
            <a:fillRect/>
          </a:stretch>
        </p:blipFill>
        <p:spPr>
          <a:xfrm>
            <a:off x="8714400" y="1307508"/>
            <a:ext cx="2953902" cy="2461584"/>
          </a:xfrm>
          <a:prstGeom prst="rect">
            <a:avLst/>
          </a:prstGeom>
        </p:spPr>
      </p:pic>
      <p:sp>
        <p:nvSpPr>
          <p:cNvPr id="20" name="TextBox 19">
            <a:extLst>
              <a:ext uri="{FF2B5EF4-FFF2-40B4-BE49-F238E27FC236}">
                <a16:creationId xmlns:a16="http://schemas.microsoft.com/office/drawing/2014/main" id="{BEC1EA03-0EA4-8FCE-AEF4-9438A4819957}"/>
              </a:ext>
            </a:extLst>
          </p:cNvPr>
          <p:cNvSpPr txBox="1"/>
          <p:nvPr/>
        </p:nvSpPr>
        <p:spPr>
          <a:xfrm>
            <a:off x="8714400" y="3847059"/>
            <a:ext cx="2953902" cy="1323439"/>
          </a:xfrm>
          <a:prstGeom prst="rect">
            <a:avLst/>
          </a:prstGeom>
          <a:noFill/>
        </p:spPr>
        <p:txBody>
          <a:bodyPr wrap="square">
            <a:spAutoFit/>
          </a:bodyPr>
          <a:lstStyle/>
          <a:p>
            <a:r>
              <a:rPr lang="nl-NL" sz="1000" b="1" dirty="0"/>
              <a:t>Stuurwiel: </a:t>
            </a:r>
          </a:p>
          <a:p>
            <a:r>
              <a:rPr lang="nl-NL" sz="1000" dirty="0"/>
              <a:t>Met zijn doordachte ontwerp en </a:t>
            </a:r>
            <a:r>
              <a:rPr lang="nl-NL" sz="1000" b="1" dirty="0"/>
              <a:t>ergonomische grip </a:t>
            </a:r>
            <a:r>
              <a:rPr lang="nl-NL" sz="1000" dirty="0"/>
              <a:t>biedt het stuurwiel een </a:t>
            </a:r>
            <a:r>
              <a:rPr lang="nl-NL" sz="1000" b="1" dirty="0"/>
              <a:t>hoog niveau van comfort.</a:t>
            </a:r>
            <a:r>
              <a:rPr lang="nl-NL" sz="1000" dirty="0"/>
              <a:t> De </a:t>
            </a:r>
            <a:r>
              <a:rPr lang="nl-NL" sz="1000" b="1" dirty="0"/>
              <a:t>bekleding in soepel leder </a:t>
            </a:r>
            <a:r>
              <a:rPr lang="nl-NL" sz="1000" dirty="0"/>
              <a:t>zorgt voor een </a:t>
            </a:r>
            <a:r>
              <a:rPr lang="nl-NL" sz="1000" b="1" dirty="0"/>
              <a:t>hoogwaardige uitstraling </a:t>
            </a:r>
            <a:r>
              <a:rPr lang="nl-NL" sz="1000" dirty="0"/>
              <a:t>en een </a:t>
            </a:r>
            <a:r>
              <a:rPr lang="nl-NL" sz="1000" b="1" dirty="0"/>
              <a:t>aangenaam gevoel</a:t>
            </a:r>
            <a:r>
              <a:rPr lang="nl-NL" sz="1000" dirty="0"/>
              <a:t>. Op koude dagen houdt de stuurwielverwarming het </a:t>
            </a:r>
            <a:r>
              <a:rPr lang="nl-NL" sz="1000" b="1" dirty="0"/>
              <a:t>volledige stuur warm, </a:t>
            </a:r>
            <a:r>
              <a:rPr lang="nl-NL" sz="1000" dirty="0"/>
              <a:t>voor extra comfort tijdens elke rit.</a:t>
            </a:r>
          </a:p>
        </p:txBody>
      </p:sp>
      <p:pic>
        <p:nvPicPr>
          <p:cNvPr id="24" name="Picture 23">
            <a:extLst>
              <a:ext uri="{FF2B5EF4-FFF2-40B4-BE49-F238E27FC236}">
                <a16:creationId xmlns:a16="http://schemas.microsoft.com/office/drawing/2014/main" id="{D694D6B4-2697-C0C7-6D03-9109EAF1E33E}"/>
              </a:ext>
            </a:extLst>
          </p:cNvPr>
          <p:cNvPicPr>
            <a:picLocks noChangeAspect="1"/>
          </p:cNvPicPr>
          <p:nvPr/>
        </p:nvPicPr>
        <p:blipFill>
          <a:blip r:embed="rId7"/>
          <a:stretch>
            <a:fillRect/>
          </a:stretch>
        </p:blipFill>
        <p:spPr>
          <a:xfrm>
            <a:off x="3355380" y="4638996"/>
            <a:ext cx="1956986" cy="1383912"/>
          </a:xfrm>
          <a:prstGeom prst="rect">
            <a:avLst/>
          </a:prstGeom>
        </p:spPr>
      </p:pic>
      <p:pic>
        <p:nvPicPr>
          <p:cNvPr id="26" name="Picture 25">
            <a:extLst>
              <a:ext uri="{FF2B5EF4-FFF2-40B4-BE49-F238E27FC236}">
                <a16:creationId xmlns:a16="http://schemas.microsoft.com/office/drawing/2014/main" id="{A22232BC-50F3-15BE-AC81-EB39D7AB26C1}"/>
              </a:ext>
            </a:extLst>
          </p:cNvPr>
          <p:cNvPicPr>
            <a:picLocks noChangeAspect="1"/>
          </p:cNvPicPr>
          <p:nvPr/>
        </p:nvPicPr>
        <p:blipFill>
          <a:blip r:embed="rId8"/>
          <a:stretch>
            <a:fillRect/>
          </a:stretch>
        </p:blipFill>
        <p:spPr>
          <a:xfrm>
            <a:off x="5530311" y="4638996"/>
            <a:ext cx="1956986" cy="1383912"/>
          </a:xfrm>
          <a:prstGeom prst="rect">
            <a:avLst/>
          </a:prstGeom>
        </p:spPr>
      </p:pic>
      <p:sp>
        <p:nvSpPr>
          <p:cNvPr id="28" name="TextBox 27">
            <a:extLst>
              <a:ext uri="{FF2B5EF4-FFF2-40B4-BE49-F238E27FC236}">
                <a16:creationId xmlns:a16="http://schemas.microsoft.com/office/drawing/2014/main" id="{7001FEF5-684F-81F3-0EBD-3E47A18FE8C7}"/>
              </a:ext>
            </a:extLst>
          </p:cNvPr>
          <p:cNvSpPr txBox="1"/>
          <p:nvPr/>
        </p:nvSpPr>
        <p:spPr>
          <a:xfrm>
            <a:off x="7542063" y="5408637"/>
            <a:ext cx="2344674" cy="553998"/>
          </a:xfrm>
          <a:prstGeom prst="rect">
            <a:avLst/>
          </a:prstGeom>
          <a:noFill/>
        </p:spPr>
        <p:txBody>
          <a:bodyPr wrap="square">
            <a:spAutoFit/>
          </a:bodyPr>
          <a:lstStyle/>
          <a:p>
            <a:r>
              <a:rPr lang="nl-NL" sz="1000"/>
              <a:t>Bedieningstoetsen op het stuurwiel voor een veilige en intuïtieve bediening van diverse voertuigfuncties.</a:t>
            </a:r>
            <a:endParaRPr lang="en-US" sz="1000"/>
          </a:p>
        </p:txBody>
      </p:sp>
    </p:spTree>
    <p:extLst>
      <p:ext uri="{BB962C8B-B14F-4D97-AF65-F5344CB8AC3E}">
        <p14:creationId xmlns:p14="http://schemas.microsoft.com/office/powerpoint/2010/main" val="331836196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1E73C8-E28D-3D71-1823-6C7D026AD315}"/>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BB83D0AB-0CEA-68AF-994D-CCA5DD3AA103}"/>
              </a:ext>
            </a:extLst>
          </p:cNvPr>
          <p:cNvPicPr>
            <a:picLocks noChangeAspect="1"/>
          </p:cNvPicPr>
          <p:nvPr/>
        </p:nvPicPr>
        <p:blipFill>
          <a:blip r:embed="rId3"/>
          <a:stretch>
            <a:fillRect/>
          </a:stretch>
        </p:blipFill>
        <p:spPr>
          <a:xfrm>
            <a:off x="9438302" y="6200775"/>
            <a:ext cx="2620347" cy="571500"/>
          </a:xfrm>
          <a:prstGeom prst="rect">
            <a:avLst/>
          </a:prstGeom>
        </p:spPr>
      </p:pic>
      <p:sp>
        <p:nvSpPr>
          <p:cNvPr id="4" name="Title 3">
            <a:extLst>
              <a:ext uri="{FF2B5EF4-FFF2-40B4-BE49-F238E27FC236}">
                <a16:creationId xmlns:a16="http://schemas.microsoft.com/office/drawing/2014/main" id="{A16C46D1-3A07-0808-BCE8-F5D1A0B01C9E}"/>
              </a:ext>
            </a:extLst>
          </p:cNvPr>
          <p:cNvSpPr>
            <a:spLocks noGrp="1"/>
          </p:cNvSpPr>
          <p:nvPr>
            <p:ph type="title"/>
          </p:nvPr>
        </p:nvSpPr>
        <p:spPr>
          <a:xfrm>
            <a:off x="700635" y="85725"/>
            <a:ext cx="10691265" cy="533400"/>
          </a:xfrm>
        </p:spPr>
        <p:txBody>
          <a:bodyPr>
            <a:normAutofit fontScale="90000"/>
          </a:bodyPr>
          <a:lstStyle/>
          <a:p>
            <a:r>
              <a:rPr lang="en-US" err="1"/>
              <a:t>Geïntegreerde</a:t>
            </a:r>
            <a:r>
              <a:rPr lang="en-US"/>
              <a:t> </a:t>
            </a:r>
            <a:r>
              <a:rPr lang="en-US" err="1"/>
              <a:t>digitale</a:t>
            </a:r>
            <a:r>
              <a:rPr lang="en-US"/>
              <a:t> cockpit</a:t>
            </a:r>
          </a:p>
        </p:txBody>
      </p:sp>
      <p:sp>
        <p:nvSpPr>
          <p:cNvPr id="12" name="TextBox 11">
            <a:extLst>
              <a:ext uri="{FF2B5EF4-FFF2-40B4-BE49-F238E27FC236}">
                <a16:creationId xmlns:a16="http://schemas.microsoft.com/office/drawing/2014/main" id="{D229DB14-5AA3-2332-2CF1-C8602E09AA20}"/>
              </a:ext>
            </a:extLst>
          </p:cNvPr>
          <p:cNvSpPr txBox="1"/>
          <p:nvPr/>
        </p:nvSpPr>
        <p:spPr>
          <a:xfrm>
            <a:off x="549783" y="4629805"/>
            <a:ext cx="4523956" cy="553998"/>
          </a:xfrm>
          <a:prstGeom prst="rect">
            <a:avLst/>
          </a:prstGeom>
          <a:noFill/>
        </p:spPr>
        <p:txBody>
          <a:bodyPr wrap="square">
            <a:spAutoFit/>
          </a:bodyPr>
          <a:lstStyle/>
          <a:p>
            <a:r>
              <a:rPr lang="nl-NL" sz="1000" b="1" dirty="0"/>
              <a:t>Entertainment, navigatie en voertuigfuncties </a:t>
            </a:r>
            <a:r>
              <a:rPr lang="nl-NL" sz="1000" dirty="0"/>
              <a:t>worden samengebracht in </a:t>
            </a:r>
            <a:r>
              <a:rPr lang="nl-NL" sz="1000" b="1" dirty="0"/>
              <a:t>één samenhangend systeem,</a:t>
            </a:r>
            <a:r>
              <a:rPr lang="nl-NL" sz="1000" dirty="0"/>
              <a:t> waardoor alle belangrijke informatie en bedieningselementen eenvoudig toegankelijk zijn.</a:t>
            </a:r>
            <a:endParaRPr lang="en-US" sz="1000" dirty="0"/>
          </a:p>
        </p:txBody>
      </p:sp>
      <p:pic>
        <p:nvPicPr>
          <p:cNvPr id="14" name="Picture 13">
            <a:extLst>
              <a:ext uri="{FF2B5EF4-FFF2-40B4-BE49-F238E27FC236}">
                <a16:creationId xmlns:a16="http://schemas.microsoft.com/office/drawing/2014/main" id="{7F560FB3-3BEE-7DBD-9D9D-20441EB9C966}"/>
              </a:ext>
            </a:extLst>
          </p:cNvPr>
          <p:cNvPicPr>
            <a:picLocks noChangeAspect="1"/>
          </p:cNvPicPr>
          <p:nvPr/>
        </p:nvPicPr>
        <p:blipFill>
          <a:blip r:embed="rId4"/>
          <a:stretch>
            <a:fillRect/>
          </a:stretch>
        </p:blipFill>
        <p:spPr>
          <a:xfrm>
            <a:off x="8883312" y="818023"/>
            <a:ext cx="2758905" cy="1946949"/>
          </a:xfrm>
          <a:prstGeom prst="rect">
            <a:avLst/>
          </a:prstGeom>
        </p:spPr>
      </p:pic>
      <p:sp>
        <p:nvSpPr>
          <p:cNvPr id="16" name="TextBox 15">
            <a:extLst>
              <a:ext uri="{FF2B5EF4-FFF2-40B4-BE49-F238E27FC236}">
                <a16:creationId xmlns:a16="http://schemas.microsoft.com/office/drawing/2014/main" id="{CB2C29AB-BF71-5BA1-8DED-A61E700DEE59}"/>
              </a:ext>
            </a:extLst>
          </p:cNvPr>
          <p:cNvSpPr txBox="1"/>
          <p:nvPr/>
        </p:nvSpPr>
        <p:spPr>
          <a:xfrm>
            <a:off x="8818202" y="2884948"/>
            <a:ext cx="2889123" cy="861774"/>
          </a:xfrm>
          <a:prstGeom prst="rect">
            <a:avLst/>
          </a:prstGeom>
          <a:noFill/>
        </p:spPr>
        <p:txBody>
          <a:bodyPr wrap="square">
            <a:spAutoFit/>
          </a:bodyPr>
          <a:lstStyle/>
          <a:p>
            <a:r>
              <a:rPr lang="nl-NL" sz="1000" b="1" dirty="0"/>
              <a:t>Head-updisplay (HUD):</a:t>
            </a:r>
          </a:p>
          <a:p>
            <a:r>
              <a:rPr lang="nl-NL" sz="1000" dirty="0"/>
              <a:t>Navigatieaanwijzingen, snelheid en andere relevante gegevens op de voorruit, op een virtuele afstand van </a:t>
            </a:r>
            <a:r>
              <a:rPr lang="nl-NL" sz="1000" b="1" dirty="0"/>
              <a:t>circa vier tot zes meter</a:t>
            </a:r>
            <a:r>
              <a:rPr lang="nl-NL" sz="1000" dirty="0"/>
              <a:t>. </a:t>
            </a:r>
          </a:p>
          <a:p>
            <a:r>
              <a:rPr lang="nl-NL" sz="1000" dirty="0"/>
              <a:t>Drie weergavemodi, Standard, Minimum en Full.</a:t>
            </a:r>
            <a:endParaRPr lang="en-US" sz="1000" dirty="0"/>
          </a:p>
        </p:txBody>
      </p:sp>
      <p:pic>
        <p:nvPicPr>
          <p:cNvPr id="18" name="Picture 17">
            <a:extLst>
              <a:ext uri="{FF2B5EF4-FFF2-40B4-BE49-F238E27FC236}">
                <a16:creationId xmlns:a16="http://schemas.microsoft.com/office/drawing/2014/main" id="{80594DD1-C684-2D24-8D59-0A107768E0F7}"/>
              </a:ext>
            </a:extLst>
          </p:cNvPr>
          <p:cNvPicPr>
            <a:picLocks noChangeAspect="1"/>
          </p:cNvPicPr>
          <p:nvPr/>
        </p:nvPicPr>
        <p:blipFill>
          <a:blip r:embed="rId5"/>
          <a:stretch>
            <a:fillRect/>
          </a:stretch>
        </p:blipFill>
        <p:spPr>
          <a:xfrm>
            <a:off x="8979400" y="4133850"/>
            <a:ext cx="2775034" cy="1946949"/>
          </a:xfrm>
          <a:prstGeom prst="rect">
            <a:avLst/>
          </a:prstGeom>
        </p:spPr>
      </p:pic>
      <p:sp>
        <p:nvSpPr>
          <p:cNvPr id="20" name="TextBox 19">
            <a:extLst>
              <a:ext uri="{FF2B5EF4-FFF2-40B4-BE49-F238E27FC236}">
                <a16:creationId xmlns:a16="http://schemas.microsoft.com/office/drawing/2014/main" id="{EABD5465-1C4D-D375-E8B7-630150E0AFC5}"/>
              </a:ext>
            </a:extLst>
          </p:cNvPr>
          <p:cNvSpPr txBox="1"/>
          <p:nvPr/>
        </p:nvSpPr>
        <p:spPr>
          <a:xfrm>
            <a:off x="7223659" y="5564592"/>
            <a:ext cx="1725930" cy="553998"/>
          </a:xfrm>
          <a:prstGeom prst="rect">
            <a:avLst/>
          </a:prstGeom>
          <a:noFill/>
        </p:spPr>
        <p:txBody>
          <a:bodyPr wrap="square">
            <a:spAutoFit/>
          </a:bodyPr>
          <a:lstStyle/>
          <a:p>
            <a:r>
              <a:rPr lang="en-US" sz="1000" b="1"/>
              <a:t>12,9-inch </a:t>
            </a:r>
            <a:r>
              <a:rPr lang="en-US" sz="1000" b="1" err="1"/>
              <a:t>centraal</a:t>
            </a:r>
            <a:r>
              <a:rPr lang="en-US" sz="1000" b="1"/>
              <a:t> display: </a:t>
            </a:r>
            <a:endParaRPr lang="en-US" sz="1000"/>
          </a:p>
          <a:p>
            <a:r>
              <a:rPr lang="en-US" sz="1000" err="1"/>
              <a:t>Instelbaar</a:t>
            </a:r>
            <a:r>
              <a:rPr lang="en-US" sz="1000"/>
              <a:t> </a:t>
            </a:r>
            <a:r>
              <a:rPr lang="en-US" sz="1000" err="1"/>
              <a:t>volgens</a:t>
            </a:r>
            <a:r>
              <a:rPr lang="en-US" sz="1000"/>
              <a:t> eigen </a:t>
            </a:r>
            <a:r>
              <a:rPr lang="en-US" sz="1000" err="1"/>
              <a:t>voorkeur</a:t>
            </a:r>
            <a:endParaRPr lang="en-US" sz="1000"/>
          </a:p>
        </p:txBody>
      </p:sp>
      <p:pic>
        <p:nvPicPr>
          <p:cNvPr id="7" name="Content Placeholder 6">
            <a:extLst>
              <a:ext uri="{FF2B5EF4-FFF2-40B4-BE49-F238E27FC236}">
                <a16:creationId xmlns:a16="http://schemas.microsoft.com/office/drawing/2014/main" id="{F6F6F67E-9D64-44C9-6841-8039A9BB0203}"/>
              </a:ext>
            </a:extLst>
          </p:cNvPr>
          <p:cNvPicPr>
            <a:picLocks noGrp="1" noChangeAspect="1"/>
          </p:cNvPicPr>
          <p:nvPr>
            <p:ph idx="1"/>
          </p:nvPr>
        </p:nvPicPr>
        <p:blipFill>
          <a:blip r:embed="rId6"/>
          <a:stretch>
            <a:fillRect/>
          </a:stretch>
        </p:blipFill>
        <p:spPr>
          <a:xfrm>
            <a:off x="549783" y="944785"/>
            <a:ext cx="7880985" cy="3636359"/>
          </a:xfrm>
          <a:prstGeom prst="rect">
            <a:avLst/>
          </a:prstGeom>
        </p:spPr>
      </p:pic>
      <p:pic>
        <p:nvPicPr>
          <p:cNvPr id="9" name="Picture 8">
            <a:extLst>
              <a:ext uri="{FF2B5EF4-FFF2-40B4-BE49-F238E27FC236}">
                <a16:creationId xmlns:a16="http://schemas.microsoft.com/office/drawing/2014/main" id="{FCAD757D-4C6B-F6A9-6EAA-3A42CF57DB8D}"/>
              </a:ext>
            </a:extLst>
          </p:cNvPr>
          <p:cNvPicPr>
            <a:picLocks noChangeAspect="1"/>
          </p:cNvPicPr>
          <p:nvPr/>
        </p:nvPicPr>
        <p:blipFill>
          <a:blip r:embed="rId7"/>
          <a:stretch>
            <a:fillRect/>
          </a:stretch>
        </p:blipFill>
        <p:spPr>
          <a:xfrm>
            <a:off x="4896460" y="4629805"/>
            <a:ext cx="2221803" cy="1462452"/>
          </a:xfrm>
          <a:prstGeom prst="rect">
            <a:avLst/>
          </a:prstGeom>
        </p:spPr>
      </p:pic>
    </p:spTree>
    <p:extLst>
      <p:ext uri="{BB962C8B-B14F-4D97-AF65-F5344CB8AC3E}">
        <p14:creationId xmlns:p14="http://schemas.microsoft.com/office/powerpoint/2010/main" val="252589373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611CD46-8F4B-124B-4077-EAE3EAA28E7C}"/>
              </a:ext>
            </a:extLst>
          </p:cNvPr>
          <p:cNvSpPr>
            <a:spLocks noGrp="1"/>
          </p:cNvSpPr>
          <p:nvPr>
            <p:ph type="title"/>
          </p:nvPr>
        </p:nvSpPr>
        <p:spPr/>
        <p:txBody>
          <a:bodyPr/>
          <a:lstStyle/>
          <a:p>
            <a:r>
              <a:rPr lang="en-US" dirty="0">
                <a:solidFill>
                  <a:schemeClr val="tx2">
                    <a:lumMod val="75000"/>
                    <a:lumOff val="25000"/>
                  </a:schemeClr>
                </a:solidFill>
              </a:rPr>
              <a:t>Figures Sales &amp; Registrations</a:t>
            </a:r>
            <a:endParaRPr lang="nl-NL" dirty="0">
              <a:solidFill>
                <a:schemeClr val="tx2">
                  <a:lumMod val="75000"/>
                  <a:lumOff val="25000"/>
                </a:schemeClr>
              </a:solidFill>
            </a:endParaRPr>
          </a:p>
        </p:txBody>
      </p:sp>
      <p:sp>
        <p:nvSpPr>
          <p:cNvPr id="3" name="Tijdelijke aanduiding voor inhoud 2">
            <a:extLst>
              <a:ext uri="{FF2B5EF4-FFF2-40B4-BE49-F238E27FC236}">
                <a16:creationId xmlns:a16="http://schemas.microsoft.com/office/drawing/2014/main" id="{FB01685D-6442-2846-3131-3DF5A01F320D}"/>
              </a:ext>
            </a:extLst>
          </p:cNvPr>
          <p:cNvSpPr>
            <a:spLocks noGrp="1"/>
          </p:cNvSpPr>
          <p:nvPr>
            <p:ph idx="1"/>
          </p:nvPr>
        </p:nvSpPr>
        <p:spPr/>
        <p:txBody>
          <a:bodyPr/>
          <a:lstStyle/>
          <a:p>
            <a:endParaRPr lang="nl-NL" dirty="0"/>
          </a:p>
        </p:txBody>
      </p:sp>
      <p:pic>
        <p:nvPicPr>
          <p:cNvPr id="4" name="Afbeelding 3">
            <a:extLst>
              <a:ext uri="{FF2B5EF4-FFF2-40B4-BE49-F238E27FC236}">
                <a16:creationId xmlns:a16="http://schemas.microsoft.com/office/drawing/2014/main" id="{02BB2088-AC81-37AB-4723-59E3DE60A584}"/>
              </a:ext>
            </a:extLst>
          </p:cNvPr>
          <p:cNvPicPr>
            <a:picLocks noChangeAspect="1"/>
          </p:cNvPicPr>
          <p:nvPr/>
        </p:nvPicPr>
        <p:blipFill>
          <a:blip r:embed="rId2"/>
          <a:stretch>
            <a:fillRect/>
          </a:stretch>
        </p:blipFill>
        <p:spPr>
          <a:xfrm>
            <a:off x="9557725" y="0"/>
            <a:ext cx="2977931" cy="6858000"/>
          </a:xfrm>
          <a:prstGeom prst="rect">
            <a:avLst/>
          </a:prstGeom>
        </p:spPr>
      </p:pic>
      <p:pic>
        <p:nvPicPr>
          <p:cNvPr id="6" name="Afbeelding 5">
            <a:extLst>
              <a:ext uri="{FF2B5EF4-FFF2-40B4-BE49-F238E27FC236}">
                <a16:creationId xmlns:a16="http://schemas.microsoft.com/office/drawing/2014/main" id="{83277BF3-1DA5-A723-EAA9-815C60AD9824}"/>
              </a:ext>
            </a:extLst>
          </p:cNvPr>
          <p:cNvPicPr>
            <a:picLocks noChangeAspect="1"/>
          </p:cNvPicPr>
          <p:nvPr/>
        </p:nvPicPr>
        <p:blipFill>
          <a:blip r:embed="rId3"/>
          <a:stretch>
            <a:fillRect/>
          </a:stretch>
        </p:blipFill>
        <p:spPr>
          <a:xfrm>
            <a:off x="0" y="1422400"/>
            <a:ext cx="9480300" cy="5135418"/>
          </a:xfrm>
          <a:prstGeom prst="rect">
            <a:avLst/>
          </a:prstGeom>
        </p:spPr>
      </p:pic>
      <p:pic>
        <p:nvPicPr>
          <p:cNvPr id="5" name="Picture 4">
            <a:extLst>
              <a:ext uri="{FF2B5EF4-FFF2-40B4-BE49-F238E27FC236}">
                <a16:creationId xmlns:a16="http://schemas.microsoft.com/office/drawing/2014/main" id="{3682DF2E-9521-5EE5-742F-8A1E211BD4D2}"/>
              </a:ext>
            </a:extLst>
          </p:cNvPr>
          <p:cNvPicPr>
            <a:picLocks noChangeAspect="1"/>
          </p:cNvPicPr>
          <p:nvPr/>
        </p:nvPicPr>
        <p:blipFill>
          <a:blip r:embed="rId4"/>
          <a:stretch>
            <a:fillRect/>
          </a:stretch>
        </p:blipFill>
        <p:spPr>
          <a:xfrm>
            <a:off x="185205" y="179361"/>
            <a:ext cx="1886213" cy="371527"/>
          </a:xfrm>
          <a:prstGeom prst="rect">
            <a:avLst/>
          </a:prstGeom>
        </p:spPr>
      </p:pic>
    </p:spTree>
    <p:extLst>
      <p:ext uri="{BB962C8B-B14F-4D97-AF65-F5344CB8AC3E}">
        <p14:creationId xmlns:p14="http://schemas.microsoft.com/office/powerpoint/2010/main" val="419028475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C7139C-AC9A-8F4E-EB01-6A709433D356}"/>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C5F62853-307A-AD3A-6D6C-0F562487973E}"/>
              </a:ext>
            </a:extLst>
          </p:cNvPr>
          <p:cNvPicPr>
            <a:picLocks noChangeAspect="1"/>
          </p:cNvPicPr>
          <p:nvPr/>
        </p:nvPicPr>
        <p:blipFill>
          <a:blip r:embed="rId3"/>
          <a:stretch>
            <a:fillRect/>
          </a:stretch>
        </p:blipFill>
        <p:spPr>
          <a:xfrm>
            <a:off x="9438302" y="6200775"/>
            <a:ext cx="2620347" cy="571500"/>
          </a:xfrm>
          <a:prstGeom prst="rect">
            <a:avLst/>
          </a:prstGeom>
        </p:spPr>
      </p:pic>
      <p:sp>
        <p:nvSpPr>
          <p:cNvPr id="4" name="Title 3">
            <a:extLst>
              <a:ext uri="{FF2B5EF4-FFF2-40B4-BE49-F238E27FC236}">
                <a16:creationId xmlns:a16="http://schemas.microsoft.com/office/drawing/2014/main" id="{E0BF886F-6D78-A344-9C0C-7EA4FF968420}"/>
              </a:ext>
            </a:extLst>
          </p:cNvPr>
          <p:cNvSpPr>
            <a:spLocks noGrp="1"/>
          </p:cNvSpPr>
          <p:nvPr>
            <p:ph type="title"/>
          </p:nvPr>
        </p:nvSpPr>
        <p:spPr>
          <a:xfrm>
            <a:off x="700635" y="85725"/>
            <a:ext cx="10691265" cy="533400"/>
          </a:xfrm>
        </p:spPr>
        <p:txBody>
          <a:bodyPr>
            <a:normAutofit fontScale="90000"/>
          </a:bodyPr>
          <a:lstStyle/>
          <a:p>
            <a:r>
              <a:rPr lang="en-US"/>
              <a:t>Comfort </a:t>
            </a:r>
            <a:r>
              <a:rPr lang="en-US" err="1"/>
              <a:t>en</a:t>
            </a:r>
            <a:r>
              <a:rPr lang="en-US"/>
              <a:t> </a:t>
            </a:r>
            <a:r>
              <a:rPr lang="en-US" err="1"/>
              <a:t>opbergruimte</a:t>
            </a:r>
            <a:endParaRPr lang="en-US"/>
          </a:p>
        </p:txBody>
      </p:sp>
      <p:pic>
        <p:nvPicPr>
          <p:cNvPr id="6" name="Content Placeholder 5">
            <a:extLst>
              <a:ext uri="{FF2B5EF4-FFF2-40B4-BE49-F238E27FC236}">
                <a16:creationId xmlns:a16="http://schemas.microsoft.com/office/drawing/2014/main" id="{6ADE7E37-070E-DDEB-751A-914470B069E2}"/>
              </a:ext>
            </a:extLst>
          </p:cNvPr>
          <p:cNvPicPr>
            <a:picLocks noGrp="1" noChangeAspect="1"/>
          </p:cNvPicPr>
          <p:nvPr>
            <p:ph idx="1"/>
          </p:nvPr>
        </p:nvPicPr>
        <p:blipFill>
          <a:blip r:embed="rId4"/>
          <a:stretch>
            <a:fillRect/>
          </a:stretch>
        </p:blipFill>
        <p:spPr>
          <a:xfrm flipH="1">
            <a:off x="833985" y="1032368"/>
            <a:ext cx="1871115" cy="1322992"/>
          </a:xfrm>
          <a:prstGeom prst="rect">
            <a:avLst/>
          </a:prstGeom>
        </p:spPr>
      </p:pic>
      <p:pic>
        <p:nvPicPr>
          <p:cNvPr id="8" name="Picture 7">
            <a:extLst>
              <a:ext uri="{FF2B5EF4-FFF2-40B4-BE49-F238E27FC236}">
                <a16:creationId xmlns:a16="http://schemas.microsoft.com/office/drawing/2014/main" id="{0937B240-A5CE-D362-333A-7F9DA613AE1C}"/>
              </a:ext>
            </a:extLst>
          </p:cNvPr>
          <p:cNvPicPr>
            <a:picLocks noChangeAspect="1"/>
          </p:cNvPicPr>
          <p:nvPr/>
        </p:nvPicPr>
        <p:blipFill>
          <a:blip r:embed="rId5"/>
          <a:stretch>
            <a:fillRect/>
          </a:stretch>
        </p:blipFill>
        <p:spPr>
          <a:xfrm>
            <a:off x="833985" y="2619375"/>
            <a:ext cx="1877754" cy="1322992"/>
          </a:xfrm>
          <a:prstGeom prst="rect">
            <a:avLst/>
          </a:prstGeom>
        </p:spPr>
      </p:pic>
      <p:pic>
        <p:nvPicPr>
          <p:cNvPr id="10" name="Picture 9">
            <a:extLst>
              <a:ext uri="{FF2B5EF4-FFF2-40B4-BE49-F238E27FC236}">
                <a16:creationId xmlns:a16="http://schemas.microsoft.com/office/drawing/2014/main" id="{6895964D-62A6-5943-AE20-EBF20CF5E917}"/>
              </a:ext>
            </a:extLst>
          </p:cNvPr>
          <p:cNvPicPr>
            <a:picLocks noChangeAspect="1"/>
          </p:cNvPicPr>
          <p:nvPr/>
        </p:nvPicPr>
        <p:blipFill>
          <a:blip r:embed="rId6"/>
          <a:stretch>
            <a:fillRect/>
          </a:stretch>
        </p:blipFill>
        <p:spPr>
          <a:xfrm>
            <a:off x="7550277" y="862541"/>
            <a:ext cx="4338263" cy="2849923"/>
          </a:xfrm>
          <a:prstGeom prst="rect">
            <a:avLst/>
          </a:prstGeom>
        </p:spPr>
      </p:pic>
      <p:pic>
        <p:nvPicPr>
          <p:cNvPr id="12" name="Picture 11">
            <a:extLst>
              <a:ext uri="{FF2B5EF4-FFF2-40B4-BE49-F238E27FC236}">
                <a16:creationId xmlns:a16="http://schemas.microsoft.com/office/drawing/2014/main" id="{4C9BC90C-6FFE-9F5A-A35F-04498E6A9990}"/>
              </a:ext>
            </a:extLst>
          </p:cNvPr>
          <p:cNvPicPr>
            <a:picLocks noChangeAspect="1"/>
          </p:cNvPicPr>
          <p:nvPr/>
        </p:nvPicPr>
        <p:blipFill>
          <a:blip r:embed="rId7"/>
          <a:stretch>
            <a:fillRect/>
          </a:stretch>
        </p:blipFill>
        <p:spPr>
          <a:xfrm>
            <a:off x="3096686" y="1032367"/>
            <a:ext cx="1926363" cy="1359785"/>
          </a:xfrm>
          <a:prstGeom prst="rect">
            <a:avLst/>
          </a:prstGeom>
        </p:spPr>
      </p:pic>
      <p:pic>
        <p:nvPicPr>
          <p:cNvPr id="14" name="Picture 13">
            <a:extLst>
              <a:ext uri="{FF2B5EF4-FFF2-40B4-BE49-F238E27FC236}">
                <a16:creationId xmlns:a16="http://schemas.microsoft.com/office/drawing/2014/main" id="{07DB0728-4ACA-9CC4-4882-61329BF42F31}"/>
              </a:ext>
            </a:extLst>
          </p:cNvPr>
          <p:cNvPicPr>
            <a:picLocks noChangeAspect="1"/>
          </p:cNvPicPr>
          <p:nvPr/>
        </p:nvPicPr>
        <p:blipFill>
          <a:blip r:embed="rId8"/>
          <a:stretch>
            <a:fillRect/>
          </a:stretch>
        </p:blipFill>
        <p:spPr>
          <a:xfrm>
            <a:off x="5261051" y="1050697"/>
            <a:ext cx="1926363" cy="1362056"/>
          </a:xfrm>
          <a:prstGeom prst="rect">
            <a:avLst/>
          </a:prstGeom>
        </p:spPr>
      </p:pic>
      <p:pic>
        <p:nvPicPr>
          <p:cNvPr id="16" name="Picture 15">
            <a:extLst>
              <a:ext uri="{FF2B5EF4-FFF2-40B4-BE49-F238E27FC236}">
                <a16:creationId xmlns:a16="http://schemas.microsoft.com/office/drawing/2014/main" id="{7985142F-272D-1D7B-4CA1-8F986D833CD3}"/>
              </a:ext>
            </a:extLst>
          </p:cNvPr>
          <p:cNvPicPr>
            <a:picLocks noChangeAspect="1"/>
          </p:cNvPicPr>
          <p:nvPr/>
        </p:nvPicPr>
        <p:blipFill>
          <a:blip r:embed="rId9"/>
          <a:stretch>
            <a:fillRect/>
          </a:stretch>
        </p:blipFill>
        <p:spPr>
          <a:xfrm>
            <a:off x="833984" y="4206382"/>
            <a:ext cx="1871115" cy="1322992"/>
          </a:xfrm>
          <a:prstGeom prst="rect">
            <a:avLst/>
          </a:prstGeom>
        </p:spPr>
      </p:pic>
      <p:pic>
        <p:nvPicPr>
          <p:cNvPr id="18" name="Picture 17">
            <a:extLst>
              <a:ext uri="{FF2B5EF4-FFF2-40B4-BE49-F238E27FC236}">
                <a16:creationId xmlns:a16="http://schemas.microsoft.com/office/drawing/2014/main" id="{A2280EB8-0B2D-AB63-28B1-25005DEB9F17}"/>
              </a:ext>
            </a:extLst>
          </p:cNvPr>
          <p:cNvPicPr>
            <a:picLocks noChangeAspect="1"/>
          </p:cNvPicPr>
          <p:nvPr/>
        </p:nvPicPr>
        <p:blipFill>
          <a:blip r:embed="rId10"/>
          <a:stretch>
            <a:fillRect/>
          </a:stretch>
        </p:blipFill>
        <p:spPr>
          <a:xfrm>
            <a:off x="3096686" y="4206382"/>
            <a:ext cx="1926363" cy="1322992"/>
          </a:xfrm>
          <a:prstGeom prst="rect">
            <a:avLst/>
          </a:prstGeom>
        </p:spPr>
      </p:pic>
      <p:pic>
        <p:nvPicPr>
          <p:cNvPr id="20" name="Picture 19">
            <a:extLst>
              <a:ext uri="{FF2B5EF4-FFF2-40B4-BE49-F238E27FC236}">
                <a16:creationId xmlns:a16="http://schemas.microsoft.com/office/drawing/2014/main" id="{2984461A-F385-8E3B-9B63-E8EE89F47974}"/>
              </a:ext>
            </a:extLst>
          </p:cNvPr>
          <p:cNvPicPr>
            <a:picLocks noChangeAspect="1"/>
          </p:cNvPicPr>
          <p:nvPr/>
        </p:nvPicPr>
        <p:blipFill>
          <a:blip r:embed="rId11"/>
          <a:stretch>
            <a:fillRect/>
          </a:stretch>
        </p:blipFill>
        <p:spPr>
          <a:xfrm flipH="1">
            <a:off x="5341562" y="4206382"/>
            <a:ext cx="1871115" cy="1322992"/>
          </a:xfrm>
          <a:prstGeom prst="rect">
            <a:avLst/>
          </a:prstGeom>
        </p:spPr>
      </p:pic>
      <p:pic>
        <p:nvPicPr>
          <p:cNvPr id="22" name="Picture 21">
            <a:extLst>
              <a:ext uri="{FF2B5EF4-FFF2-40B4-BE49-F238E27FC236}">
                <a16:creationId xmlns:a16="http://schemas.microsoft.com/office/drawing/2014/main" id="{D76A8CA4-2BBD-101D-25BB-204E36591E9F}"/>
              </a:ext>
            </a:extLst>
          </p:cNvPr>
          <p:cNvPicPr>
            <a:picLocks noChangeAspect="1"/>
          </p:cNvPicPr>
          <p:nvPr/>
        </p:nvPicPr>
        <p:blipFill>
          <a:blip r:embed="rId12"/>
          <a:stretch>
            <a:fillRect/>
          </a:stretch>
        </p:blipFill>
        <p:spPr>
          <a:xfrm>
            <a:off x="5282262" y="2619376"/>
            <a:ext cx="1877754" cy="1322992"/>
          </a:xfrm>
          <a:prstGeom prst="rect">
            <a:avLst/>
          </a:prstGeom>
        </p:spPr>
      </p:pic>
      <p:pic>
        <p:nvPicPr>
          <p:cNvPr id="24" name="Picture 23">
            <a:extLst>
              <a:ext uri="{FF2B5EF4-FFF2-40B4-BE49-F238E27FC236}">
                <a16:creationId xmlns:a16="http://schemas.microsoft.com/office/drawing/2014/main" id="{E5E771F5-D048-616E-3169-CB26E9C657BB}"/>
              </a:ext>
            </a:extLst>
          </p:cNvPr>
          <p:cNvPicPr>
            <a:picLocks noChangeAspect="1"/>
          </p:cNvPicPr>
          <p:nvPr/>
        </p:nvPicPr>
        <p:blipFill>
          <a:blip r:embed="rId13"/>
          <a:stretch>
            <a:fillRect/>
          </a:stretch>
        </p:blipFill>
        <p:spPr>
          <a:xfrm>
            <a:off x="3096686" y="2619375"/>
            <a:ext cx="1926363" cy="1322992"/>
          </a:xfrm>
          <a:prstGeom prst="rect">
            <a:avLst/>
          </a:prstGeom>
        </p:spPr>
      </p:pic>
      <p:pic>
        <p:nvPicPr>
          <p:cNvPr id="26" name="Picture 25">
            <a:extLst>
              <a:ext uri="{FF2B5EF4-FFF2-40B4-BE49-F238E27FC236}">
                <a16:creationId xmlns:a16="http://schemas.microsoft.com/office/drawing/2014/main" id="{8E715D8C-5BFA-9C83-84A6-662FF206C82A}"/>
              </a:ext>
            </a:extLst>
          </p:cNvPr>
          <p:cNvPicPr>
            <a:picLocks noChangeAspect="1"/>
          </p:cNvPicPr>
          <p:nvPr/>
        </p:nvPicPr>
        <p:blipFill>
          <a:blip r:embed="rId14"/>
          <a:stretch>
            <a:fillRect/>
          </a:stretch>
        </p:blipFill>
        <p:spPr>
          <a:xfrm>
            <a:off x="7531190" y="3955880"/>
            <a:ext cx="2114427" cy="1573494"/>
          </a:xfrm>
          <a:prstGeom prst="rect">
            <a:avLst/>
          </a:prstGeom>
        </p:spPr>
      </p:pic>
      <p:pic>
        <p:nvPicPr>
          <p:cNvPr id="28" name="Picture 27">
            <a:extLst>
              <a:ext uri="{FF2B5EF4-FFF2-40B4-BE49-F238E27FC236}">
                <a16:creationId xmlns:a16="http://schemas.microsoft.com/office/drawing/2014/main" id="{BA27A9B3-DA98-9CFD-A23B-15166E6EE1CD}"/>
              </a:ext>
            </a:extLst>
          </p:cNvPr>
          <p:cNvPicPr>
            <a:picLocks noChangeAspect="1"/>
          </p:cNvPicPr>
          <p:nvPr/>
        </p:nvPicPr>
        <p:blipFill>
          <a:blip r:embed="rId15"/>
          <a:stretch>
            <a:fillRect/>
          </a:stretch>
        </p:blipFill>
        <p:spPr>
          <a:xfrm>
            <a:off x="9801165" y="3942366"/>
            <a:ext cx="2095340" cy="1573493"/>
          </a:xfrm>
          <a:prstGeom prst="rect">
            <a:avLst/>
          </a:prstGeom>
        </p:spPr>
      </p:pic>
      <p:sp>
        <p:nvSpPr>
          <p:cNvPr id="29" name="TextBox 28">
            <a:extLst>
              <a:ext uri="{FF2B5EF4-FFF2-40B4-BE49-F238E27FC236}">
                <a16:creationId xmlns:a16="http://schemas.microsoft.com/office/drawing/2014/main" id="{7DCA8998-5C84-79D8-B6BF-3954A06A34D3}"/>
              </a:ext>
            </a:extLst>
          </p:cNvPr>
          <p:cNvSpPr txBox="1"/>
          <p:nvPr/>
        </p:nvSpPr>
        <p:spPr>
          <a:xfrm>
            <a:off x="10451592" y="5529374"/>
            <a:ext cx="1078992" cy="400110"/>
          </a:xfrm>
          <a:prstGeom prst="rect">
            <a:avLst/>
          </a:prstGeom>
          <a:noFill/>
        </p:spPr>
        <p:txBody>
          <a:bodyPr wrap="square" rtlCol="0">
            <a:spAutoFit/>
          </a:bodyPr>
          <a:lstStyle/>
          <a:p>
            <a:r>
              <a:rPr lang="en-US" sz="1000"/>
              <a:t>446 l =&gt; 672 l</a:t>
            </a:r>
          </a:p>
          <a:p>
            <a:r>
              <a:rPr lang="en-US" sz="1000"/>
              <a:t> tot   1647 l </a:t>
            </a:r>
          </a:p>
        </p:txBody>
      </p:sp>
      <p:sp>
        <p:nvSpPr>
          <p:cNvPr id="30" name="TextBox 29">
            <a:extLst>
              <a:ext uri="{FF2B5EF4-FFF2-40B4-BE49-F238E27FC236}">
                <a16:creationId xmlns:a16="http://schemas.microsoft.com/office/drawing/2014/main" id="{D0411633-3DEC-A443-BBA8-133CBB4490CD}"/>
              </a:ext>
            </a:extLst>
          </p:cNvPr>
          <p:cNvSpPr txBox="1"/>
          <p:nvPr/>
        </p:nvSpPr>
        <p:spPr>
          <a:xfrm>
            <a:off x="7818020" y="5606318"/>
            <a:ext cx="1827597" cy="246221"/>
          </a:xfrm>
          <a:prstGeom prst="rect">
            <a:avLst/>
          </a:prstGeom>
          <a:noFill/>
        </p:spPr>
        <p:txBody>
          <a:bodyPr wrap="square" rtlCol="0">
            <a:spAutoFit/>
          </a:bodyPr>
          <a:lstStyle/>
          <a:p>
            <a:r>
              <a:rPr lang="en-US" sz="1000" err="1"/>
              <a:t>Voetbediening</a:t>
            </a:r>
            <a:r>
              <a:rPr lang="en-US" sz="1000"/>
              <a:t> </a:t>
            </a:r>
            <a:r>
              <a:rPr lang="en-US" sz="1000" err="1"/>
              <a:t>kofferdeksel</a:t>
            </a:r>
            <a:endParaRPr lang="en-US" sz="1000"/>
          </a:p>
        </p:txBody>
      </p:sp>
      <p:sp>
        <p:nvSpPr>
          <p:cNvPr id="2" name="Oval 1">
            <a:extLst>
              <a:ext uri="{FF2B5EF4-FFF2-40B4-BE49-F238E27FC236}">
                <a16:creationId xmlns:a16="http://schemas.microsoft.com/office/drawing/2014/main" id="{186F1912-B47D-18A5-A763-C3D7F5116124}"/>
              </a:ext>
            </a:extLst>
          </p:cNvPr>
          <p:cNvSpPr/>
          <p:nvPr/>
        </p:nvSpPr>
        <p:spPr>
          <a:xfrm>
            <a:off x="5888736" y="4742627"/>
            <a:ext cx="411480" cy="368869"/>
          </a:xfrm>
          <a:prstGeom prst="ellipse">
            <a:avLst/>
          </a:prstGeom>
          <a:noFill/>
          <a:ln w="12700" cap="flat" cmpd="sng" algn="ctr">
            <a:solidFill>
              <a:srgbClr val="FFFF00"/>
            </a:solid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0D59AADC-71DF-7E5A-4BFC-E67B55FA9901}"/>
              </a:ext>
            </a:extLst>
          </p:cNvPr>
          <p:cNvPicPr>
            <a:picLocks noChangeAspect="1"/>
          </p:cNvPicPr>
          <p:nvPr/>
        </p:nvPicPr>
        <p:blipFill>
          <a:blip r:embed="rId16"/>
          <a:stretch>
            <a:fillRect/>
          </a:stretch>
        </p:blipFill>
        <p:spPr>
          <a:xfrm>
            <a:off x="3633110" y="1539684"/>
            <a:ext cx="426757" cy="384081"/>
          </a:xfrm>
          <a:prstGeom prst="rect">
            <a:avLst/>
          </a:prstGeom>
        </p:spPr>
      </p:pic>
      <p:pic>
        <p:nvPicPr>
          <p:cNvPr id="11" name="Picture 10">
            <a:extLst>
              <a:ext uri="{FF2B5EF4-FFF2-40B4-BE49-F238E27FC236}">
                <a16:creationId xmlns:a16="http://schemas.microsoft.com/office/drawing/2014/main" id="{BFA36BB4-FFF8-7130-EEEE-A4122CC3F88D}"/>
              </a:ext>
            </a:extLst>
          </p:cNvPr>
          <p:cNvPicPr>
            <a:picLocks noChangeAspect="1"/>
          </p:cNvPicPr>
          <p:nvPr/>
        </p:nvPicPr>
        <p:blipFill>
          <a:blip r:embed="rId16"/>
          <a:stretch>
            <a:fillRect/>
          </a:stretch>
        </p:blipFill>
        <p:spPr>
          <a:xfrm>
            <a:off x="5385912" y="1627615"/>
            <a:ext cx="426757" cy="384081"/>
          </a:xfrm>
          <a:prstGeom prst="rect">
            <a:avLst/>
          </a:prstGeom>
        </p:spPr>
      </p:pic>
      <p:pic>
        <p:nvPicPr>
          <p:cNvPr id="15" name="Picture 14">
            <a:extLst>
              <a:ext uri="{FF2B5EF4-FFF2-40B4-BE49-F238E27FC236}">
                <a16:creationId xmlns:a16="http://schemas.microsoft.com/office/drawing/2014/main" id="{CE639D0D-5B81-2198-172E-1C9AD98B8AEE}"/>
              </a:ext>
            </a:extLst>
          </p:cNvPr>
          <p:cNvPicPr>
            <a:picLocks noChangeAspect="1"/>
          </p:cNvPicPr>
          <p:nvPr/>
        </p:nvPicPr>
        <p:blipFill>
          <a:blip r:embed="rId16"/>
          <a:stretch>
            <a:fillRect/>
          </a:stretch>
        </p:blipFill>
        <p:spPr>
          <a:xfrm>
            <a:off x="6322839" y="1135471"/>
            <a:ext cx="426757" cy="384081"/>
          </a:xfrm>
          <a:prstGeom prst="rect">
            <a:avLst/>
          </a:prstGeom>
        </p:spPr>
      </p:pic>
      <p:pic>
        <p:nvPicPr>
          <p:cNvPr id="9" name="Picture 8">
            <a:extLst>
              <a:ext uri="{FF2B5EF4-FFF2-40B4-BE49-F238E27FC236}">
                <a16:creationId xmlns:a16="http://schemas.microsoft.com/office/drawing/2014/main" id="{CD866B42-2B3E-C102-D219-8C81CBDEEAD3}"/>
              </a:ext>
            </a:extLst>
          </p:cNvPr>
          <p:cNvPicPr>
            <a:picLocks noChangeAspect="1"/>
          </p:cNvPicPr>
          <p:nvPr/>
        </p:nvPicPr>
        <p:blipFill>
          <a:blip r:embed="rId16"/>
          <a:stretch>
            <a:fillRect/>
          </a:stretch>
        </p:blipFill>
        <p:spPr>
          <a:xfrm>
            <a:off x="6046267" y="3088830"/>
            <a:ext cx="426757" cy="384081"/>
          </a:xfrm>
          <a:prstGeom prst="rect">
            <a:avLst/>
          </a:prstGeom>
        </p:spPr>
      </p:pic>
      <p:cxnSp>
        <p:nvCxnSpPr>
          <p:cNvPr id="17" name="Straight Connector 16">
            <a:extLst>
              <a:ext uri="{FF2B5EF4-FFF2-40B4-BE49-F238E27FC236}">
                <a16:creationId xmlns:a16="http://schemas.microsoft.com/office/drawing/2014/main" id="{E90C2FDA-0422-70C4-E3FB-AEF1ADF397D1}"/>
              </a:ext>
            </a:extLst>
          </p:cNvPr>
          <p:cNvCxnSpPr>
            <a:cxnSpLocks/>
          </p:cNvCxnSpPr>
          <p:nvPr/>
        </p:nvCxnSpPr>
        <p:spPr>
          <a:xfrm>
            <a:off x="4011658" y="1821826"/>
            <a:ext cx="2082818" cy="1332854"/>
          </a:xfrm>
          <a:prstGeom prst="line">
            <a:avLst/>
          </a:prstGeom>
          <a:ln w="9525">
            <a:solidFill>
              <a:srgbClr val="FFFF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6436174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9F3A3B-36AF-12A3-1798-BF9834CA2A99}"/>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43E47798-6415-7BF3-9F2A-8E08E287EBCA}"/>
              </a:ext>
            </a:extLst>
          </p:cNvPr>
          <p:cNvPicPr>
            <a:picLocks noChangeAspect="1"/>
          </p:cNvPicPr>
          <p:nvPr/>
        </p:nvPicPr>
        <p:blipFill>
          <a:blip r:embed="rId2"/>
          <a:stretch>
            <a:fillRect/>
          </a:stretch>
        </p:blipFill>
        <p:spPr>
          <a:xfrm>
            <a:off x="9438302" y="6200775"/>
            <a:ext cx="2620347" cy="571500"/>
          </a:xfrm>
          <a:prstGeom prst="rect">
            <a:avLst/>
          </a:prstGeom>
        </p:spPr>
      </p:pic>
      <p:pic>
        <p:nvPicPr>
          <p:cNvPr id="6" name="Content Placeholder 5">
            <a:extLst>
              <a:ext uri="{FF2B5EF4-FFF2-40B4-BE49-F238E27FC236}">
                <a16:creationId xmlns:a16="http://schemas.microsoft.com/office/drawing/2014/main" id="{5ACF0383-2824-68B1-C5AD-49B9BE2D62E4}"/>
              </a:ext>
            </a:extLst>
          </p:cNvPr>
          <p:cNvPicPr>
            <a:picLocks noGrp="1" noChangeAspect="1"/>
          </p:cNvPicPr>
          <p:nvPr>
            <p:ph idx="1"/>
          </p:nvPr>
        </p:nvPicPr>
        <p:blipFill>
          <a:blip r:embed="rId3"/>
          <a:stretch>
            <a:fillRect/>
          </a:stretch>
        </p:blipFill>
        <p:spPr>
          <a:xfrm>
            <a:off x="814489" y="825753"/>
            <a:ext cx="7191375" cy="5206494"/>
          </a:xfrm>
          <a:prstGeom prst="rect">
            <a:avLst/>
          </a:prstGeom>
        </p:spPr>
      </p:pic>
      <p:pic>
        <p:nvPicPr>
          <p:cNvPr id="10" name="Picture 9">
            <a:extLst>
              <a:ext uri="{FF2B5EF4-FFF2-40B4-BE49-F238E27FC236}">
                <a16:creationId xmlns:a16="http://schemas.microsoft.com/office/drawing/2014/main" id="{B7F2940D-1823-09E6-50DF-083584EAAE55}"/>
              </a:ext>
            </a:extLst>
          </p:cNvPr>
          <p:cNvPicPr>
            <a:picLocks noChangeAspect="1"/>
          </p:cNvPicPr>
          <p:nvPr/>
        </p:nvPicPr>
        <p:blipFill>
          <a:blip r:embed="rId4"/>
          <a:stretch>
            <a:fillRect/>
          </a:stretch>
        </p:blipFill>
        <p:spPr>
          <a:xfrm>
            <a:off x="495208" y="0"/>
            <a:ext cx="10882303" cy="963251"/>
          </a:xfrm>
          <a:prstGeom prst="rect">
            <a:avLst/>
          </a:prstGeom>
        </p:spPr>
      </p:pic>
      <p:sp>
        <p:nvSpPr>
          <p:cNvPr id="12" name="TextBox 11">
            <a:extLst>
              <a:ext uri="{FF2B5EF4-FFF2-40B4-BE49-F238E27FC236}">
                <a16:creationId xmlns:a16="http://schemas.microsoft.com/office/drawing/2014/main" id="{86C97EC7-AFAE-C3AF-4590-3ADA9DFE9DAB}"/>
              </a:ext>
            </a:extLst>
          </p:cNvPr>
          <p:cNvSpPr txBox="1"/>
          <p:nvPr/>
        </p:nvSpPr>
        <p:spPr>
          <a:xfrm>
            <a:off x="8141208" y="1231220"/>
            <a:ext cx="3691128" cy="4093428"/>
          </a:xfrm>
          <a:prstGeom prst="rect">
            <a:avLst/>
          </a:prstGeom>
          <a:noFill/>
        </p:spPr>
        <p:txBody>
          <a:bodyPr wrap="square">
            <a:spAutoFit/>
          </a:bodyPr>
          <a:lstStyle/>
          <a:p>
            <a:r>
              <a:rPr lang="nl-NL" b="1" dirty="0"/>
              <a:t>Efficiënter, krachtiger en verder:</a:t>
            </a:r>
          </a:p>
          <a:p>
            <a:endParaRPr lang="nl-NL" b="1" dirty="0"/>
          </a:p>
          <a:p>
            <a:r>
              <a:rPr lang="nl-NL" sz="1400" dirty="0"/>
              <a:t>Het </a:t>
            </a:r>
            <a:r>
              <a:rPr lang="nl-NL" sz="1400" b="1" dirty="0"/>
              <a:t>nieuwe plug-in hybridesysteem </a:t>
            </a:r>
            <a:r>
              <a:rPr lang="nl-NL" sz="1400" dirty="0"/>
              <a:t>van de Across is </a:t>
            </a:r>
            <a:r>
              <a:rPr lang="nl-NL" sz="1400" b="1" dirty="0"/>
              <a:t>ontwikkeld rond een compactere en efficiëntere architectuur. </a:t>
            </a:r>
          </a:p>
          <a:p>
            <a:endParaRPr lang="nl-NL" sz="1400" dirty="0"/>
          </a:p>
          <a:p>
            <a:r>
              <a:rPr lang="nl-NL" sz="1400" dirty="0"/>
              <a:t>Dankzij </a:t>
            </a:r>
            <a:r>
              <a:rPr lang="nl-NL" sz="1400" b="1" dirty="0"/>
              <a:t>geavanceerde technologieën</a:t>
            </a:r>
            <a:r>
              <a:rPr lang="nl-NL" sz="1400" dirty="0"/>
              <a:t>, waaronder </a:t>
            </a:r>
            <a:r>
              <a:rPr lang="nl-NL" sz="1400" b="1" dirty="0"/>
              <a:t>siliciumcarbide-vermogenshalfgeleiders,</a:t>
            </a:r>
            <a:r>
              <a:rPr lang="nl-NL" sz="1400" dirty="0"/>
              <a:t> een </a:t>
            </a:r>
            <a:r>
              <a:rPr lang="nl-NL" sz="1400" b="1" dirty="0"/>
              <a:t>batterij met hoge capaciteit</a:t>
            </a:r>
            <a:r>
              <a:rPr lang="nl-NL" sz="1400" dirty="0"/>
              <a:t> en een </a:t>
            </a:r>
            <a:r>
              <a:rPr lang="nl-NL" sz="1400" b="1" dirty="0"/>
              <a:t>krachtige lader</a:t>
            </a:r>
            <a:r>
              <a:rPr lang="nl-NL" sz="1400" dirty="0"/>
              <a:t>, levert het systeem </a:t>
            </a:r>
            <a:r>
              <a:rPr lang="nl-NL" sz="1400" b="1" dirty="0"/>
              <a:t>meer vermogen en een grotere rijafstand.</a:t>
            </a:r>
            <a:r>
              <a:rPr lang="nl-NL" sz="1400" dirty="0"/>
              <a:t> </a:t>
            </a:r>
          </a:p>
          <a:p>
            <a:endParaRPr lang="nl-NL" sz="1400" dirty="0"/>
          </a:p>
          <a:p>
            <a:r>
              <a:rPr lang="nl-NL" sz="1400" dirty="0"/>
              <a:t>Tegelijkertijd worden </a:t>
            </a:r>
            <a:r>
              <a:rPr lang="nl-NL" sz="1400" b="1" dirty="0"/>
              <a:t>het energieverbruik </a:t>
            </a:r>
            <a:r>
              <a:rPr lang="nl-NL" sz="1400" dirty="0"/>
              <a:t>en </a:t>
            </a:r>
            <a:r>
              <a:rPr lang="nl-NL" sz="1400" b="1" dirty="0"/>
              <a:t>de uitstoot zo laag mogelijk gehouden</a:t>
            </a:r>
            <a:r>
              <a:rPr lang="nl-NL" sz="1400" dirty="0"/>
              <a:t>, ervoor zorgend dat een optimale balans tussen prestaties, efficiëntie en duurzaamheid gewaarborgd blijft.</a:t>
            </a:r>
            <a:endParaRPr lang="en-US" sz="1400" dirty="0"/>
          </a:p>
        </p:txBody>
      </p:sp>
    </p:spTree>
    <p:extLst>
      <p:ext uri="{BB962C8B-B14F-4D97-AF65-F5344CB8AC3E}">
        <p14:creationId xmlns:p14="http://schemas.microsoft.com/office/powerpoint/2010/main" val="217033612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04C126-9ACA-6075-D7D4-84178411CA19}"/>
            </a:ext>
          </a:extLst>
        </p:cNvPr>
        <p:cNvGrpSpPr/>
        <p:nvPr/>
      </p:nvGrpSpPr>
      <p:grpSpPr>
        <a:xfrm>
          <a:off x="0" y="0"/>
          <a:ext cx="0" cy="0"/>
          <a:chOff x="0" y="0"/>
          <a:chExt cx="0" cy="0"/>
        </a:xfrm>
      </p:grpSpPr>
      <p:pic>
        <p:nvPicPr>
          <p:cNvPr id="8" name="Picture 7">
            <a:extLst>
              <a:ext uri="{FF2B5EF4-FFF2-40B4-BE49-F238E27FC236}">
                <a16:creationId xmlns:a16="http://schemas.microsoft.com/office/drawing/2014/main" id="{6AF583F7-FDF4-6BAF-53AD-4D3C4E98BD3E}"/>
              </a:ext>
            </a:extLst>
          </p:cNvPr>
          <p:cNvPicPr>
            <a:picLocks noChangeAspect="1"/>
          </p:cNvPicPr>
          <p:nvPr/>
        </p:nvPicPr>
        <p:blipFill>
          <a:blip r:embed="rId3"/>
          <a:stretch>
            <a:fillRect/>
          </a:stretch>
        </p:blipFill>
        <p:spPr>
          <a:xfrm>
            <a:off x="7519640" y="1132088"/>
            <a:ext cx="4379812" cy="3826823"/>
          </a:xfrm>
          <a:prstGeom prst="rect">
            <a:avLst/>
          </a:prstGeom>
        </p:spPr>
      </p:pic>
      <p:pic>
        <p:nvPicPr>
          <p:cNvPr id="3" name="Picture 2">
            <a:extLst>
              <a:ext uri="{FF2B5EF4-FFF2-40B4-BE49-F238E27FC236}">
                <a16:creationId xmlns:a16="http://schemas.microsoft.com/office/drawing/2014/main" id="{4C69612A-C707-92F4-1A06-ACC8D4AA94C1}"/>
              </a:ext>
            </a:extLst>
          </p:cNvPr>
          <p:cNvPicPr>
            <a:picLocks noChangeAspect="1"/>
          </p:cNvPicPr>
          <p:nvPr/>
        </p:nvPicPr>
        <p:blipFill>
          <a:blip r:embed="rId4"/>
          <a:stretch>
            <a:fillRect/>
          </a:stretch>
        </p:blipFill>
        <p:spPr>
          <a:xfrm>
            <a:off x="9438302" y="6200775"/>
            <a:ext cx="2620347" cy="571500"/>
          </a:xfrm>
          <a:prstGeom prst="rect">
            <a:avLst/>
          </a:prstGeom>
        </p:spPr>
      </p:pic>
      <p:sp>
        <p:nvSpPr>
          <p:cNvPr id="4" name="Title 3">
            <a:extLst>
              <a:ext uri="{FF2B5EF4-FFF2-40B4-BE49-F238E27FC236}">
                <a16:creationId xmlns:a16="http://schemas.microsoft.com/office/drawing/2014/main" id="{0D41E174-1311-6600-7683-8D5A201CB8A5}"/>
              </a:ext>
            </a:extLst>
          </p:cNvPr>
          <p:cNvSpPr>
            <a:spLocks noGrp="1"/>
          </p:cNvSpPr>
          <p:nvPr>
            <p:ph type="title"/>
          </p:nvPr>
        </p:nvSpPr>
        <p:spPr>
          <a:xfrm>
            <a:off x="700635" y="85725"/>
            <a:ext cx="10691265" cy="533400"/>
          </a:xfrm>
        </p:spPr>
        <p:txBody>
          <a:bodyPr>
            <a:normAutofit fontScale="90000"/>
          </a:bodyPr>
          <a:lstStyle/>
          <a:p>
            <a:r>
              <a:rPr lang="en-US"/>
              <a:t>New Plug-in hybrid </a:t>
            </a:r>
            <a:r>
              <a:rPr lang="en-US" err="1"/>
              <a:t>systeem</a:t>
            </a:r>
            <a:endParaRPr lang="en-US"/>
          </a:p>
        </p:txBody>
      </p:sp>
      <p:sp>
        <p:nvSpPr>
          <p:cNvPr id="5" name="Content Placeholder 4">
            <a:extLst>
              <a:ext uri="{FF2B5EF4-FFF2-40B4-BE49-F238E27FC236}">
                <a16:creationId xmlns:a16="http://schemas.microsoft.com/office/drawing/2014/main" id="{9ED519AC-2335-882D-5BED-6325867EC520}"/>
              </a:ext>
            </a:extLst>
          </p:cNvPr>
          <p:cNvSpPr>
            <a:spLocks noGrp="1"/>
          </p:cNvSpPr>
          <p:nvPr>
            <p:ph idx="1"/>
          </p:nvPr>
        </p:nvSpPr>
        <p:spPr>
          <a:xfrm>
            <a:off x="627483" y="965834"/>
            <a:ext cx="10691265" cy="5032629"/>
          </a:xfrm>
        </p:spPr>
        <p:txBody>
          <a:bodyPr>
            <a:normAutofit/>
          </a:bodyPr>
          <a:lstStyle/>
          <a:p>
            <a:pPr marL="457200" lvl="1" indent="0">
              <a:buNone/>
            </a:pPr>
            <a:r>
              <a:rPr lang="nl-NL" b="1"/>
              <a:t>Nieuwe eAxle: </a:t>
            </a:r>
          </a:p>
          <a:p>
            <a:pPr lvl="1">
              <a:buFont typeface="Wingdings" panose="05000000000000000000" pitchFamily="2" charset="2"/>
              <a:buChar char="Ø"/>
            </a:pPr>
            <a:r>
              <a:rPr lang="nl-NL"/>
              <a:t>De nieuwe eAxle verkleint de afmetingen en verhoogt de efficiëntie</a:t>
            </a:r>
            <a:r>
              <a:rPr lang="nl-NL" dirty="0"/>
              <a:t>.</a:t>
            </a:r>
          </a:p>
          <a:p>
            <a:pPr lvl="1">
              <a:buFont typeface="Wingdings" panose="05000000000000000000" pitchFamily="2" charset="2"/>
              <a:buChar char="Ø"/>
            </a:pPr>
            <a:r>
              <a:rPr lang="nl-NL"/>
              <a:t>Power Control Unit (PCU) en de DC/DC-converter </a:t>
            </a:r>
            <a:r>
              <a:rPr lang="nl-NL" dirty="0"/>
              <a:t>integratie. </a:t>
            </a:r>
          </a:p>
          <a:p>
            <a:pPr lvl="1">
              <a:buFont typeface="Wingdings" panose="05000000000000000000" pitchFamily="2" charset="2"/>
              <a:buChar char="Ø"/>
            </a:pPr>
            <a:r>
              <a:rPr lang="nl-NL" dirty="0"/>
              <a:t>Boost converter, MG1 &amp; MG2 integratie</a:t>
            </a:r>
            <a:r>
              <a:rPr lang="nl-NL"/>
              <a:t>. </a:t>
            </a:r>
            <a:endParaRPr lang="nl-NL" dirty="0"/>
          </a:p>
          <a:p>
            <a:pPr lvl="1">
              <a:buFont typeface="Wingdings" panose="05000000000000000000" pitchFamily="2" charset="2"/>
              <a:buChar char="Ø"/>
            </a:pPr>
            <a:r>
              <a:rPr lang="nl-NL" dirty="0"/>
              <a:t>Water/oliekoelers voor </a:t>
            </a:r>
            <a:r>
              <a:rPr lang="nl-NL"/>
              <a:t>betere prestaties.</a:t>
            </a:r>
          </a:p>
          <a:p>
            <a:pPr marL="457200" lvl="1" indent="0">
              <a:buNone/>
            </a:pPr>
            <a:r>
              <a:rPr lang="nl-NL" b="1"/>
              <a:t>Nieuwe lader: </a:t>
            </a:r>
          </a:p>
          <a:p>
            <a:pPr lvl="1">
              <a:buFont typeface="Wingdings" panose="05000000000000000000" pitchFamily="2" charset="2"/>
              <a:buChar char="Ø"/>
            </a:pPr>
            <a:r>
              <a:rPr lang="nl-NL"/>
              <a:t>De nieuwe krachtige lader, die boven op de eAxle is gemonteerd</a:t>
            </a:r>
            <a:r>
              <a:rPr lang="nl-NL" dirty="0"/>
              <a:t>. </a:t>
            </a:r>
            <a:endParaRPr lang="nl-NL"/>
          </a:p>
          <a:p>
            <a:pPr lvl="1">
              <a:buFont typeface="Wingdings" panose="05000000000000000000" pitchFamily="2" charset="2"/>
              <a:buChar char="Ø"/>
            </a:pPr>
            <a:r>
              <a:rPr lang="nl-NL" dirty="0"/>
              <a:t>DC laden</a:t>
            </a:r>
            <a:r>
              <a:rPr lang="nl-NL"/>
              <a:t> mogelijk.</a:t>
            </a:r>
            <a:r>
              <a:rPr lang="nl-NL" dirty="0"/>
              <a:t> </a:t>
            </a:r>
          </a:p>
          <a:p>
            <a:pPr marL="457200" lvl="1" indent="0">
              <a:buNone/>
            </a:pPr>
            <a:r>
              <a:rPr lang="nl-NL" b="1" dirty="0"/>
              <a:t>Max vermogen</a:t>
            </a:r>
            <a:r>
              <a:rPr lang="nl-NL" b="1"/>
              <a:t>: </a:t>
            </a:r>
          </a:p>
          <a:p>
            <a:pPr lvl="1">
              <a:buFont typeface="Wingdings" panose="05000000000000000000" pitchFamily="2" charset="2"/>
              <a:buChar char="Ø"/>
            </a:pPr>
            <a:r>
              <a:rPr lang="nl-NL" dirty="0"/>
              <a:t>MG2 verhoogt vermogen van 180pk naar 203pk. </a:t>
            </a:r>
            <a:endParaRPr lang="nl-NL"/>
          </a:p>
          <a:p>
            <a:pPr lvl="1">
              <a:buFont typeface="Wingdings" panose="05000000000000000000" pitchFamily="2" charset="2"/>
              <a:buChar char="Ø"/>
            </a:pPr>
            <a:r>
              <a:rPr lang="nl-NL" dirty="0"/>
              <a:t>MG2 verhoogt koppel van 200nm naar 270nm</a:t>
            </a:r>
            <a:r>
              <a:rPr lang="nl-NL"/>
              <a:t> </a:t>
            </a:r>
            <a:endParaRPr lang="nl-NL" dirty="0"/>
          </a:p>
          <a:p>
            <a:pPr lvl="1">
              <a:buFont typeface="Wingdings" panose="05000000000000000000" pitchFamily="2" charset="2"/>
              <a:buChar char="Ø"/>
            </a:pPr>
            <a:r>
              <a:rPr lang="nl-NL" dirty="0"/>
              <a:t>DC/DC boost conversie</a:t>
            </a:r>
            <a:r>
              <a:rPr lang="nl-NL"/>
              <a:t> van </a:t>
            </a:r>
            <a:r>
              <a:rPr lang="nl-NL" dirty="0"/>
              <a:t>650V </a:t>
            </a:r>
          </a:p>
          <a:p>
            <a:pPr marL="457200" lvl="1" indent="0">
              <a:buNone/>
            </a:pPr>
            <a:endParaRPr lang="en-US"/>
          </a:p>
        </p:txBody>
      </p:sp>
    </p:spTree>
    <p:extLst>
      <p:ext uri="{BB962C8B-B14F-4D97-AF65-F5344CB8AC3E}">
        <p14:creationId xmlns:p14="http://schemas.microsoft.com/office/powerpoint/2010/main" val="80464899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84BF5F-5B18-33CA-5239-E41BEE647DE9}"/>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50933ACD-C8EF-B845-93E6-FDB49A83168D}"/>
              </a:ext>
            </a:extLst>
          </p:cNvPr>
          <p:cNvPicPr>
            <a:picLocks noChangeAspect="1"/>
          </p:cNvPicPr>
          <p:nvPr/>
        </p:nvPicPr>
        <p:blipFill>
          <a:blip r:embed="rId3"/>
          <a:stretch>
            <a:fillRect/>
          </a:stretch>
        </p:blipFill>
        <p:spPr>
          <a:xfrm>
            <a:off x="9438302" y="6200775"/>
            <a:ext cx="2620347" cy="571500"/>
          </a:xfrm>
          <a:prstGeom prst="rect">
            <a:avLst/>
          </a:prstGeom>
        </p:spPr>
      </p:pic>
      <p:sp>
        <p:nvSpPr>
          <p:cNvPr id="4" name="Title 3">
            <a:extLst>
              <a:ext uri="{FF2B5EF4-FFF2-40B4-BE49-F238E27FC236}">
                <a16:creationId xmlns:a16="http://schemas.microsoft.com/office/drawing/2014/main" id="{A83EA980-F9BC-3042-32D7-CC2FA58209C1}"/>
              </a:ext>
            </a:extLst>
          </p:cNvPr>
          <p:cNvSpPr>
            <a:spLocks noGrp="1"/>
          </p:cNvSpPr>
          <p:nvPr>
            <p:ph type="title"/>
          </p:nvPr>
        </p:nvSpPr>
        <p:spPr>
          <a:xfrm>
            <a:off x="700635" y="85725"/>
            <a:ext cx="10691265" cy="533400"/>
          </a:xfrm>
        </p:spPr>
        <p:txBody>
          <a:bodyPr>
            <a:normAutofit fontScale="90000"/>
          </a:bodyPr>
          <a:lstStyle/>
          <a:p>
            <a:r>
              <a:rPr lang="en-US"/>
              <a:t>New Plug-in hybrid </a:t>
            </a:r>
            <a:r>
              <a:rPr lang="en-US" err="1"/>
              <a:t>systeem</a:t>
            </a:r>
            <a:endParaRPr lang="en-US"/>
          </a:p>
        </p:txBody>
      </p:sp>
      <p:sp>
        <p:nvSpPr>
          <p:cNvPr id="5" name="Content Placeholder 4">
            <a:extLst>
              <a:ext uri="{FF2B5EF4-FFF2-40B4-BE49-F238E27FC236}">
                <a16:creationId xmlns:a16="http://schemas.microsoft.com/office/drawing/2014/main" id="{7C79C28C-3D34-A94B-4256-28DA2574378F}"/>
              </a:ext>
            </a:extLst>
          </p:cNvPr>
          <p:cNvSpPr>
            <a:spLocks noGrp="1"/>
          </p:cNvSpPr>
          <p:nvPr>
            <p:ph idx="1"/>
          </p:nvPr>
        </p:nvSpPr>
        <p:spPr>
          <a:xfrm>
            <a:off x="627483" y="965835"/>
            <a:ext cx="10691265" cy="3000524"/>
          </a:xfrm>
        </p:spPr>
        <p:txBody>
          <a:bodyPr>
            <a:normAutofit/>
          </a:bodyPr>
          <a:lstStyle/>
          <a:p>
            <a:pPr marL="457200" lvl="1" indent="0">
              <a:buNone/>
            </a:pPr>
            <a:endParaRPr lang="nl-NL" b="1" dirty="0"/>
          </a:p>
          <a:p>
            <a:pPr marL="457200" lvl="1" indent="0">
              <a:buNone/>
            </a:pPr>
            <a:r>
              <a:rPr lang="nl-NL" b="1" dirty="0"/>
              <a:t>Nieuw batterijpakket: </a:t>
            </a:r>
          </a:p>
          <a:p>
            <a:pPr lvl="1">
              <a:buFont typeface="Wingdings" panose="05000000000000000000" pitchFamily="2" charset="2"/>
              <a:buChar char="Ø"/>
            </a:pPr>
            <a:r>
              <a:rPr lang="nl-NL" dirty="0"/>
              <a:t>HEV </a:t>
            </a:r>
            <a:r>
              <a:rPr lang="nl-NL" dirty="0" err="1"/>
              <a:t>Battery</a:t>
            </a:r>
            <a:r>
              <a:rPr lang="nl-NL" dirty="0"/>
              <a:t> van 391V li-ion met 104 cellen (26x4modules). </a:t>
            </a:r>
          </a:p>
          <a:p>
            <a:pPr lvl="1">
              <a:buFont typeface="Wingdings" panose="05000000000000000000" pitchFamily="2" charset="2"/>
              <a:buChar char="Ø"/>
            </a:pPr>
            <a:r>
              <a:rPr lang="nl-NL" dirty="0"/>
              <a:t>Ontworpen voor een hoge energiedichtheid, laag gewicht en lange levensduur. </a:t>
            </a:r>
          </a:p>
          <a:p>
            <a:pPr lvl="1">
              <a:buFont typeface="Wingdings" panose="05000000000000000000" pitchFamily="2" charset="2"/>
              <a:buChar char="Ø"/>
            </a:pPr>
            <a:r>
              <a:rPr lang="nl-NL" dirty="0"/>
              <a:t>Geavanceerd Battery Management Systeem (BMS)</a:t>
            </a:r>
          </a:p>
          <a:p>
            <a:pPr lvl="1">
              <a:buFont typeface="Wingdings" panose="05000000000000000000" pitchFamily="2" charset="2"/>
              <a:buChar char="Ø"/>
            </a:pPr>
            <a:r>
              <a:rPr lang="nl-NL" dirty="0"/>
              <a:t>Actief Thermisch Management </a:t>
            </a:r>
          </a:p>
        </p:txBody>
      </p:sp>
      <p:pic>
        <p:nvPicPr>
          <p:cNvPr id="9" name="Picture 8">
            <a:extLst>
              <a:ext uri="{FF2B5EF4-FFF2-40B4-BE49-F238E27FC236}">
                <a16:creationId xmlns:a16="http://schemas.microsoft.com/office/drawing/2014/main" id="{3B1BD05F-942B-14BF-FED5-04C9FAF4F44A}"/>
              </a:ext>
            </a:extLst>
          </p:cNvPr>
          <p:cNvPicPr>
            <a:picLocks noChangeAspect="1"/>
          </p:cNvPicPr>
          <p:nvPr/>
        </p:nvPicPr>
        <p:blipFill>
          <a:blip r:embed="rId4"/>
          <a:stretch>
            <a:fillRect/>
          </a:stretch>
        </p:blipFill>
        <p:spPr>
          <a:xfrm>
            <a:off x="6880118" y="2466097"/>
            <a:ext cx="4684399" cy="3371573"/>
          </a:xfrm>
          <a:prstGeom prst="rect">
            <a:avLst/>
          </a:prstGeom>
        </p:spPr>
      </p:pic>
      <p:graphicFrame>
        <p:nvGraphicFramePr>
          <p:cNvPr id="7" name="object 29">
            <a:extLst>
              <a:ext uri="{FF2B5EF4-FFF2-40B4-BE49-F238E27FC236}">
                <a16:creationId xmlns:a16="http://schemas.microsoft.com/office/drawing/2014/main" id="{076BF0A4-8C2F-B8A0-5634-29040CDDACA3}"/>
              </a:ext>
            </a:extLst>
          </p:cNvPr>
          <p:cNvGraphicFramePr>
            <a:graphicFrameLocks noGrp="1"/>
          </p:cNvGraphicFramePr>
          <p:nvPr/>
        </p:nvGraphicFramePr>
        <p:xfrm>
          <a:off x="1160474" y="3719328"/>
          <a:ext cx="5186653" cy="1426800"/>
        </p:xfrm>
        <a:graphic>
          <a:graphicData uri="http://schemas.openxmlformats.org/drawingml/2006/table">
            <a:tbl>
              <a:tblPr firstRow="1" bandRow="1">
                <a:tableStyleId>{2D5ABB26-0587-4C30-8999-92F81FD0307C}</a:tableStyleId>
              </a:tblPr>
              <a:tblGrid>
                <a:gridCol w="1825558">
                  <a:extLst>
                    <a:ext uri="{9D8B030D-6E8A-4147-A177-3AD203B41FA5}">
                      <a16:colId xmlns:a16="http://schemas.microsoft.com/office/drawing/2014/main" val="20000"/>
                    </a:ext>
                  </a:extLst>
                </a:gridCol>
                <a:gridCol w="518357">
                  <a:extLst>
                    <a:ext uri="{9D8B030D-6E8A-4147-A177-3AD203B41FA5}">
                      <a16:colId xmlns:a16="http://schemas.microsoft.com/office/drawing/2014/main" val="20001"/>
                    </a:ext>
                  </a:extLst>
                </a:gridCol>
                <a:gridCol w="2842738">
                  <a:extLst>
                    <a:ext uri="{9D8B030D-6E8A-4147-A177-3AD203B41FA5}">
                      <a16:colId xmlns:a16="http://schemas.microsoft.com/office/drawing/2014/main" val="20002"/>
                    </a:ext>
                  </a:extLst>
                </a:gridCol>
              </a:tblGrid>
              <a:tr h="165100">
                <a:tc gridSpan="2">
                  <a:txBody>
                    <a:bodyPr/>
                    <a:lstStyle/>
                    <a:p>
                      <a:pPr algn="ctr" fontAlgn="t"/>
                      <a:r>
                        <a:rPr lang="en-US" altLang="ja-JP" sz="1400" b="1" i="0" u="none" strike="noStrike" dirty="0">
                          <a:solidFill>
                            <a:srgbClr val="000000"/>
                          </a:solidFill>
                          <a:effectLst/>
                          <a:latin typeface="Arial" panose="020B0604020202020204" pitchFamily="34" charset="0"/>
                          <a:cs typeface="Arial" panose="020B0604020202020204" pitchFamily="34" charset="0"/>
                        </a:rPr>
                        <a:t>Item</a:t>
                      </a:r>
                    </a:p>
                  </a:txBody>
                  <a:tcPr marL="36000" marR="36000" marT="36000" marB="360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pPr algn="l" fontAlgn="t"/>
                      <a:endParaRPr lang="en-US" sz="1400" b="0" i="0" u="none" strike="noStrike" dirty="0">
                        <a:solidFill>
                          <a:srgbClr val="000000"/>
                        </a:solidFill>
                        <a:effectLst/>
                        <a:latin typeface="Arial" panose="020B0604020202020204" pitchFamily="34" charset="0"/>
                        <a:cs typeface="Arial" panose="020B0604020202020204" pitchFamily="34" charset="0"/>
                      </a:endParaRPr>
                    </a:p>
                  </a:txBody>
                  <a:tcPr marL="36000" marR="36000" marT="36000" marB="360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t"/>
                      <a:r>
                        <a:rPr lang="en-US" altLang="ja-JP" sz="1400" b="1" i="0" u="none" strike="noStrike" dirty="0">
                          <a:solidFill>
                            <a:srgbClr val="000000"/>
                          </a:solidFill>
                          <a:effectLst/>
                          <a:latin typeface="Arial" panose="020B0604020202020204" pitchFamily="34" charset="0"/>
                          <a:cs typeface="Arial" panose="020B0604020202020204" pitchFamily="34" charset="0"/>
                        </a:rPr>
                        <a:t>Specification</a:t>
                      </a:r>
                    </a:p>
                  </a:txBody>
                  <a:tcPr marL="36000" marR="36000" marT="36000" marB="360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2"/>
                  </a:ext>
                </a:extLst>
              </a:tr>
              <a:tr h="284375">
                <a:tc gridSpan="2">
                  <a:txBody>
                    <a:bodyPr/>
                    <a:lstStyle/>
                    <a:p>
                      <a:pPr algn="ctr" fontAlgn="t"/>
                      <a:r>
                        <a:rPr lang="en-US" altLang="ja-JP" sz="1400" b="0" i="0" u="none" strike="noStrike" dirty="0">
                          <a:solidFill>
                            <a:srgbClr val="000000"/>
                          </a:solidFill>
                          <a:effectLst/>
                          <a:latin typeface="Arial" panose="020B0604020202020204" pitchFamily="34" charset="0"/>
                          <a:cs typeface="Arial" panose="020B0604020202020204" pitchFamily="34" charset="0"/>
                        </a:rPr>
                        <a:t>Type</a:t>
                      </a:r>
                    </a:p>
                  </a:txBody>
                  <a:tcPr marL="36000" marR="36000" marT="36000" marB="360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pPr algn="l" fontAlgn="t"/>
                      <a:endParaRPr lang="en-US" sz="1400" b="0" i="0" u="none" strike="noStrike" dirty="0">
                        <a:solidFill>
                          <a:srgbClr val="000000"/>
                        </a:solidFill>
                        <a:effectLst/>
                        <a:latin typeface="Arial" panose="020B0604020202020204" pitchFamily="34" charset="0"/>
                        <a:cs typeface="Arial" panose="020B0604020202020204" pitchFamily="34" charset="0"/>
                      </a:endParaRPr>
                    </a:p>
                  </a:txBody>
                  <a:tcPr marL="36000" marR="36000" marT="36000" marB="360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t"/>
                      <a:r>
                        <a:rPr lang="en-US" altLang="ja-JP" sz="1400" b="0" i="0" u="none" strike="noStrike" dirty="0">
                          <a:solidFill>
                            <a:srgbClr val="000000"/>
                          </a:solidFill>
                          <a:effectLst/>
                          <a:latin typeface="Arial" panose="020B0604020202020204" pitchFamily="34" charset="0"/>
                          <a:cs typeface="Arial" panose="020B0604020202020204" pitchFamily="34" charset="0"/>
                        </a:rPr>
                        <a:t>Lithium-ion Battery</a:t>
                      </a:r>
                    </a:p>
                  </a:txBody>
                  <a:tcPr marL="36000" marR="36000" marT="36000" marB="360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3"/>
                  </a:ext>
                </a:extLst>
              </a:tr>
              <a:tr h="164465">
                <a:tc gridSpan="2">
                  <a:txBody>
                    <a:bodyPr/>
                    <a:lstStyle/>
                    <a:p>
                      <a:pPr algn="ctr" fontAlgn="t"/>
                      <a:r>
                        <a:rPr lang="en-US" altLang="ja-JP" sz="1400" b="0" i="0" u="none" strike="noStrike" dirty="0">
                          <a:solidFill>
                            <a:srgbClr val="000000"/>
                          </a:solidFill>
                          <a:effectLst/>
                          <a:latin typeface="Arial" panose="020B0604020202020204" pitchFamily="34" charset="0"/>
                          <a:cs typeface="Arial" panose="020B0604020202020204" pitchFamily="34" charset="0"/>
                        </a:rPr>
                        <a:t>Cell Quantity</a:t>
                      </a:r>
                    </a:p>
                  </a:txBody>
                  <a:tcPr marL="36000" marR="36000" marT="36000" marB="360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pPr algn="l" fontAlgn="t"/>
                      <a:endParaRPr lang="en-US" sz="1400" b="0" i="0" u="none" strike="noStrike" dirty="0">
                        <a:solidFill>
                          <a:srgbClr val="000000"/>
                        </a:solidFill>
                        <a:effectLst/>
                        <a:latin typeface="Arial" panose="020B0604020202020204" pitchFamily="34" charset="0"/>
                        <a:cs typeface="Arial" panose="020B0604020202020204" pitchFamily="34" charset="0"/>
                      </a:endParaRPr>
                    </a:p>
                  </a:txBody>
                  <a:tcPr marL="36000" marR="36000" marT="36000" marB="360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t"/>
                      <a:r>
                        <a:rPr lang="en-US" altLang="ja-JP" sz="1400" b="0" i="0" u="none" strike="noStrike" dirty="0">
                          <a:solidFill>
                            <a:srgbClr val="000000"/>
                          </a:solidFill>
                          <a:effectLst/>
                          <a:latin typeface="Arial" panose="020B0604020202020204" pitchFamily="34" charset="0"/>
                          <a:cs typeface="Arial" panose="020B0604020202020204" pitchFamily="34" charset="0"/>
                        </a:rPr>
                        <a:t>104 Cells (26 Cells x 4 Stacks)</a:t>
                      </a:r>
                    </a:p>
                  </a:txBody>
                  <a:tcPr marL="36000" marR="36000" marT="36000" marB="360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272676289"/>
                  </a:ext>
                </a:extLst>
              </a:tr>
              <a:tr h="265285">
                <a:tc>
                  <a:txBody>
                    <a:bodyPr/>
                    <a:lstStyle/>
                    <a:p>
                      <a:pPr algn="ctr" fontAlgn="t"/>
                      <a:r>
                        <a:rPr lang="en-US" altLang="ja-JP" sz="1400" b="0" i="0" u="none" strike="noStrike" dirty="0">
                          <a:solidFill>
                            <a:srgbClr val="000000"/>
                          </a:solidFill>
                          <a:effectLst/>
                          <a:latin typeface="Arial" panose="020B0604020202020204" pitchFamily="34" charset="0"/>
                          <a:cs typeface="Arial" panose="020B0604020202020204" pitchFamily="34" charset="0"/>
                        </a:rPr>
                        <a:t>Nominal Voltage</a:t>
                      </a:r>
                    </a:p>
                  </a:txBody>
                  <a:tcPr marL="36000" marR="36000" marT="36000" marB="360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t"/>
                      <a:r>
                        <a:rPr lang="en-US" sz="1400" b="0" i="0" u="none" strike="noStrike" dirty="0">
                          <a:solidFill>
                            <a:srgbClr val="000000"/>
                          </a:solidFill>
                          <a:effectLst/>
                          <a:latin typeface="Arial" panose="020B0604020202020204" pitchFamily="34" charset="0"/>
                          <a:cs typeface="Arial" panose="020B0604020202020204" pitchFamily="34" charset="0"/>
                        </a:rPr>
                        <a:t>V</a:t>
                      </a:r>
                    </a:p>
                  </a:txBody>
                  <a:tcPr marL="36000" marR="36000" marT="36000" marB="360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t"/>
                      <a:r>
                        <a:rPr lang="en-US" altLang="ja-JP" sz="1400" b="0" i="0" u="none" strike="noStrike" dirty="0">
                          <a:solidFill>
                            <a:srgbClr val="000000"/>
                          </a:solidFill>
                          <a:effectLst/>
                          <a:latin typeface="Arial" panose="020B0604020202020204" pitchFamily="34" charset="0"/>
                          <a:cs typeface="Arial" panose="020B0604020202020204" pitchFamily="34" charset="0"/>
                        </a:rPr>
                        <a:t>391</a:t>
                      </a:r>
                    </a:p>
                  </a:txBody>
                  <a:tcPr marL="36000" marR="36000" marT="36000" marB="360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729408492"/>
                  </a:ext>
                </a:extLst>
              </a:tr>
              <a:tr h="164465">
                <a:tc>
                  <a:txBody>
                    <a:bodyPr/>
                    <a:lstStyle/>
                    <a:p>
                      <a:pPr algn="ctr" fontAlgn="t"/>
                      <a:r>
                        <a:rPr lang="en-US" altLang="ja-JP" sz="1400" b="0" i="0" u="none" strike="noStrike" dirty="0">
                          <a:solidFill>
                            <a:srgbClr val="000000"/>
                          </a:solidFill>
                          <a:effectLst/>
                          <a:latin typeface="Arial" panose="020B0604020202020204" pitchFamily="34" charset="0"/>
                          <a:cs typeface="Arial" panose="020B0604020202020204" pitchFamily="34" charset="0"/>
                        </a:rPr>
                        <a:t>Battery Capacity</a:t>
                      </a:r>
                    </a:p>
                  </a:txBody>
                  <a:tcPr marL="36000" marR="36000" marT="36000" marB="360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t"/>
                      <a:r>
                        <a:rPr lang="en-US" sz="1400" b="0" i="0" u="none" strike="noStrike" dirty="0">
                          <a:solidFill>
                            <a:srgbClr val="000000"/>
                          </a:solidFill>
                          <a:effectLst/>
                          <a:latin typeface="Arial" panose="020B0604020202020204" pitchFamily="34" charset="0"/>
                          <a:cs typeface="Arial" panose="020B0604020202020204" pitchFamily="34" charset="0"/>
                        </a:rPr>
                        <a:t>Ah</a:t>
                      </a:r>
                    </a:p>
                  </a:txBody>
                  <a:tcPr marL="36000" marR="36000" marT="36000" marB="360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t"/>
                      <a:r>
                        <a:rPr lang="en-US" altLang="ja-JP" sz="1400" b="0" i="0" u="none" strike="noStrike" dirty="0">
                          <a:solidFill>
                            <a:srgbClr val="000000"/>
                          </a:solidFill>
                          <a:effectLst/>
                          <a:latin typeface="Arial" panose="020B0604020202020204" pitchFamily="34" charset="0"/>
                          <a:cs typeface="Arial" panose="020B0604020202020204" pitchFamily="34" charset="0"/>
                        </a:rPr>
                        <a:t>58</a:t>
                      </a:r>
                    </a:p>
                  </a:txBody>
                  <a:tcPr marL="36000" marR="36000" marT="36000" marB="360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099265653"/>
                  </a:ext>
                </a:extLst>
              </a:tr>
            </a:tbl>
          </a:graphicData>
        </a:graphic>
      </p:graphicFrame>
    </p:spTree>
    <p:extLst>
      <p:ext uri="{BB962C8B-B14F-4D97-AF65-F5344CB8AC3E}">
        <p14:creationId xmlns:p14="http://schemas.microsoft.com/office/powerpoint/2010/main" val="89395604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D96FC1-2FA7-05EC-57EC-84E109E68ADE}"/>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E1580AE6-4C7F-A627-00B6-8917EDFD8BCE}"/>
              </a:ext>
            </a:extLst>
          </p:cNvPr>
          <p:cNvPicPr>
            <a:picLocks noChangeAspect="1"/>
          </p:cNvPicPr>
          <p:nvPr/>
        </p:nvPicPr>
        <p:blipFill>
          <a:blip r:embed="rId3"/>
          <a:stretch>
            <a:fillRect/>
          </a:stretch>
        </p:blipFill>
        <p:spPr>
          <a:xfrm>
            <a:off x="9438302" y="6200775"/>
            <a:ext cx="2620347" cy="571500"/>
          </a:xfrm>
          <a:prstGeom prst="rect">
            <a:avLst/>
          </a:prstGeom>
        </p:spPr>
      </p:pic>
      <p:sp>
        <p:nvSpPr>
          <p:cNvPr id="4" name="Title 3">
            <a:extLst>
              <a:ext uri="{FF2B5EF4-FFF2-40B4-BE49-F238E27FC236}">
                <a16:creationId xmlns:a16="http://schemas.microsoft.com/office/drawing/2014/main" id="{691CB448-D2C4-7030-E6A2-583DE453AA6E}"/>
              </a:ext>
            </a:extLst>
          </p:cNvPr>
          <p:cNvSpPr>
            <a:spLocks noGrp="1"/>
          </p:cNvSpPr>
          <p:nvPr>
            <p:ph type="title"/>
          </p:nvPr>
        </p:nvSpPr>
        <p:spPr>
          <a:xfrm>
            <a:off x="700635" y="85725"/>
            <a:ext cx="10691265" cy="533400"/>
          </a:xfrm>
        </p:spPr>
        <p:txBody>
          <a:bodyPr>
            <a:normAutofit fontScale="90000"/>
          </a:bodyPr>
          <a:lstStyle/>
          <a:p>
            <a:r>
              <a:rPr lang="en-US"/>
              <a:t>Plug-in </a:t>
            </a:r>
            <a:r>
              <a:rPr lang="en-US" err="1"/>
              <a:t>hybride</a:t>
            </a:r>
            <a:endParaRPr lang="en-US"/>
          </a:p>
        </p:txBody>
      </p:sp>
      <p:pic>
        <p:nvPicPr>
          <p:cNvPr id="6" name="図 3" descr="バイクのハンドル部分&#10;&#10;中程度の精度で自動的に生成された説明">
            <a:extLst>
              <a:ext uri="{FF2B5EF4-FFF2-40B4-BE49-F238E27FC236}">
                <a16:creationId xmlns:a16="http://schemas.microsoft.com/office/drawing/2014/main" id="{5CF3ADFF-5A2A-CF1F-6128-7F07965EEADC}"/>
              </a:ext>
            </a:extLst>
          </p:cNvPr>
          <p:cNvPicPr>
            <a:picLocks noChangeAspect="1"/>
          </p:cNvPicPr>
          <p:nvPr/>
        </p:nvPicPr>
        <p:blipFill rotWithShape="1">
          <a:blip r:embed="rId4"/>
          <a:srcRect l="151" t="6889" r="18322" b="11584"/>
          <a:stretch/>
        </p:blipFill>
        <p:spPr>
          <a:xfrm>
            <a:off x="944966" y="2959210"/>
            <a:ext cx="3545951" cy="2659464"/>
          </a:xfrm>
          <a:prstGeom prst="rect">
            <a:avLst/>
          </a:prstGeom>
        </p:spPr>
      </p:pic>
      <p:sp>
        <p:nvSpPr>
          <p:cNvPr id="12" name="TextBox 11">
            <a:extLst>
              <a:ext uri="{FF2B5EF4-FFF2-40B4-BE49-F238E27FC236}">
                <a16:creationId xmlns:a16="http://schemas.microsoft.com/office/drawing/2014/main" id="{774024E7-F859-108E-7448-E95CA362FBF1}"/>
              </a:ext>
            </a:extLst>
          </p:cNvPr>
          <p:cNvSpPr txBox="1"/>
          <p:nvPr/>
        </p:nvSpPr>
        <p:spPr>
          <a:xfrm>
            <a:off x="305792" y="876697"/>
            <a:ext cx="6097978" cy="2308324"/>
          </a:xfrm>
          <a:prstGeom prst="rect">
            <a:avLst/>
          </a:prstGeom>
          <a:noFill/>
        </p:spPr>
        <p:txBody>
          <a:bodyPr wrap="square">
            <a:spAutoFit/>
          </a:bodyPr>
          <a:lstStyle/>
          <a:p>
            <a:pPr marL="457200" marR="0" lvl="1" indent="0" algn="l" defTabSz="914400" rtl="0" eaLnBrk="1" fontAlgn="auto" latinLnBrk="0" hangingPunct="1">
              <a:lnSpc>
                <a:spcPct val="100000"/>
              </a:lnSpc>
              <a:spcBef>
                <a:spcPts val="0"/>
              </a:spcBef>
              <a:spcAft>
                <a:spcPts val="0"/>
              </a:spcAft>
              <a:buClrTx/>
              <a:buSzTx/>
              <a:buFontTx/>
              <a:buNone/>
              <a:tabLst/>
              <a:defRPr/>
            </a:pPr>
            <a:endParaRPr kumimoji="0" lang="nl-NL" sz="1800" b="1" i="0" u="none" strike="noStrike" kern="1200" cap="none" spc="0" normalizeH="0" baseline="0" noProof="0" dirty="0">
              <a:ln>
                <a:noFill/>
              </a:ln>
              <a:solidFill>
                <a:srgbClr val="000000"/>
              </a:solidFill>
              <a:effectLst/>
              <a:uLnTx/>
              <a:uFillTx/>
              <a:latin typeface="Calisto MT"/>
              <a:ea typeface="+mn-ea"/>
              <a:cs typeface="+mn-cs"/>
            </a:endParaRPr>
          </a:p>
          <a:p>
            <a:pPr marL="457200" marR="0" lvl="1" indent="0" algn="l" defTabSz="914400" rtl="0" eaLnBrk="1" fontAlgn="auto" latinLnBrk="0" hangingPunct="1">
              <a:lnSpc>
                <a:spcPct val="100000"/>
              </a:lnSpc>
              <a:spcBef>
                <a:spcPts val="0"/>
              </a:spcBef>
              <a:spcAft>
                <a:spcPts val="0"/>
              </a:spcAft>
              <a:buClrTx/>
              <a:buSzTx/>
              <a:buFontTx/>
              <a:buNone/>
              <a:tabLst/>
              <a:defRPr/>
            </a:pPr>
            <a:r>
              <a:rPr kumimoji="0" lang="nl-NL" sz="1800" b="1" i="0" u="none" strike="noStrike" kern="1200" cap="none" spc="0" normalizeH="0" baseline="0" noProof="0" dirty="0" err="1">
                <a:ln>
                  <a:noFill/>
                </a:ln>
                <a:solidFill>
                  <a:srgbClr val="000000"/>
                </a:solidFill>
                <a:effectLst/>
                <a:uLnTx/>
                <a:uFillTx/>
                <a:latin typeface="Calisto MT"/>
                <a:ea typeface="+mn-ea"/>
                <a:cs typeface="+mn-cs"/>
              </a:rPr>
              <a:t>Plug-IN</a:t>
            </a:r>
            <a:r>
              <a:rPr kumimoji="0" lang="nl-NL" sz="1800" b="1" i="0" u="none" strike="noStrike" kern="1200" cap="none" spc="0" normalizeH="0" baseline="0" noProof="0" dirty="0">
                <a:ln>
                  <a:noFill/>
                </a:ln>
                <a:solidFill>
                  <a:srgbClr val="000000"/>
                </a:solidFill>
                <a:effectLst/>
                <a:uLnTx/>
                <a:uFillTx/>
                <a:latin typeface="Calisto MT"/>
                <a:ea typeface="+mn-ea"/>
                <a:cs typeface="+mn-cs"/>
              </a:rPr>
              <a:t> Charge Control System : </a:t>
            </a:r>
          </a:p>
          <a:p>
            <a:pPr marL="457200" marR="0" lvl="1" indent="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nl-NL" sz="1800" b="0" i="0" u="none" strike="noStrike" kern="1200" cap="none" spc="0" normalizeH="0" baseline="0" noProof="0" dirty="0">
                <a:ln>
                  <a:noFill/>
                </a:ln>
                <a:solidFill>
                  <a:srgbClr val="000000"/>
                </a:solidFill>
                <a:effectLst/>
                <a:uLnTx/>
                <a:uFillTx/>
                <a:latin typeface="Calisto MT"/>
                <a:ea typeface="+mn-ea"/>
                <a:cs typeface="+mn-cs"/>
              </a:rPr>
              <a:t>CCS combo laadpoort AC-DC</a:t>
            </a:r>
          </a:p>
          <a:p>
            <a:pPr marL="457200" marR="0" lvl="1" indent="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nl-NL" sz="1800" b="0" i="0" u="none" strike="noStrike" kern="1200" cap="none" spc="0" normalizeH="0" baseline="0" noProof="0" dirty="0">
                <a:ln>
                  <a:noFill/>
                </a:ln>
                <a:solidFill>
                  <a:srgbClr val="000000"/>
                </a:solidFill>
                <a:effectLst/>
                <a:uLnTx/>
                <a:uFillTx/>
                <a:latin typeface="Calisto MT"/>
                <a:ea typeface="+mn-ea"/>
                <a:cs typeface="+mn-cs"/>
              </a:rPr>
              <a:t>Statusweergave via </a:t>
            </a:r>
            <a:r>
              <a:rPr kumimoji="0" lang="nl-NL" sz="1800" b="0" i="0" u="none" strike="noStrike" kern="1200" cap="none" spc="0" normalizeH="0" baseline="0" noProof="0" dirty="0" err="1">
                <a:ln>
                  <a:noFill/>
                </a:ln>
                <a:solidFill>
                  <a:srgbClr val="000000"/>
                </a:solidFill>
                <a:effectLst/>
                <a:uLnTx/>
                <a:uFillTx/>
                <a:latin typeface="Calisto MT"/>
                <a:ea typeface="+mn-ea"/>
                <a:cs typeface="+mn-cs"/>
              </a:rPr>
              <a:t>multicolor</a:t>
            </a:r>
            <a:r>
              <a:rPr kumimoji="0" lang="nl-NL" sz="1800" b="0" i="0" u="none" strike="noStrike" kern="1200" cap="none" spc="0" normalizeH="0" baseline="0" noProof="0" dirty="0">
                <a:ln>
                  <a:noFill/>
                </a:ln>
                <a:solidFill>
                  <a:srgbClr val="000000"/>
                </a:solidFill>
                <a:effectLst/>
                <a:uLnTx/>
                <a:uFillTx/>
                <a:latin typeface="Calisto MT"/>
                <a:ea typeface="+mn-ea"/>
                <a:cs typeface="+mn-cs"/>
              </a:rPr>
              <a:t> indicator </a:t>
            </a:r>
          </a:p>
          <a:p>
            <a:pPr marL="457200" marR="0" lvl="1" indent="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nl-NL" sz="1800" b="0" i="0" u="none" strike="noStrike" kern="1200" cap="none" spc="0" normalizeH="0" baseline="0" noProof="0" dirty="0">
                <a:ln>
                  <a:noFill/>
                </a:ln>
                <a:solidFill>
                  <a:srgbClr val="000000"/>
                </a:solidFill>
                <a:effectLst/>
                <a:uLnTx/>
                <a:uFillTx/>
                <a:latin typeface="Calisto MT"/>
                <a:ea typeface="+mn-ea"/>
                <a:cs typeface="+mn-cs"/>
              </a:rPr>
              <a:t>Verlichte laadpoort </a:t>
            </a:r>
          </a:p>
          <a:p>
            <a:pPr marL="457200" marR="0" lvl="1" indent="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nl-NL" sz="1800" b="0" i="0" u="none" strike="noStrike" kern="1200" cap="none" spc="0" normalizeH="0" baseline="0" noProof="0" dirty="0">
                <a:ln>
                  <a:noFill/>
                </a:ln>
                <a:solidFill>
                  <a:srgbClr val="000000"/>
                </a:solidFill>
                <a:effectLst/>
                <a:uLnTx/>
                <a:uFillTx/>
                <a:latin typeface="Calisto MT"/>
                <a:ea typeface="+mn-ea"/>
                <a:cs typeface="+mn-cs"/>
              </a:rPr>
              <a:t>Ergonomische plaatsing LV </a:t>
            </a:r>
          </a:p>
          <a:p>
            <a:pPr marL="457200" marR="0" lvl="1" indent="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nl-NL" sz="1800" b="0" i="0" u="none" strike="noStrike" kern="1200" cap="none" spc="0" normalizeH="0" baseline="0" noProof="0" dirty="0">
                <a:ln>
                  <a:noFill/>
                </a:ln>
                <a:solidFill>
                  <a:srgbClr val="000000"/>
                </a:solidFill>
                <a:effectLst/>
                <a:uLnTx/>
                <a:uFillTx/>
                <a:latin typeface="Calisto MT"/>
                <a:ea typeface="+mn-ea"/>
                <a:cs typeface="+mn-cs"/>
              </a:rPr>
              <a:t>Noodontgrendeling aanwezig</a:t>
            </a:r>
          </a:p>
          <a:p>
            <a:pPr marL="457200" marR="0" lvl="1" indent="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endParaRPr kumimoji="0" lang="nl-NL" sz="1800" b="0" i="0" u="none" strike="noStrike" kern="1200" cap="none" spc="0" normalizeH="0" baseline="0" noProof="0" dirty="0">
              <a:ln>
                <a:noFill/>
              </a:ln>
              <a:solidFill>
                <a:srgbClr val="000000"/>
              </a:solidFill>
              <a:effectLst/>
              <a:uLnTx/>
              <a:uFillTx/>
              <a:latin typeface="Calisto MT"/>
              <a:ea typeface="+mn-ea"/>
              <a:cs typeface="+mn-cs"/>
            </a:endParaRPr>
          </a:p>
        </p:txBody>
      </p:sp>
      <p:sp>
        <p:nvSpPr>
          <p:cNvPr id="16" name="TextBox 15">
            <a:extLst>
              <a:ext uri="{FF2B5EF4-FFF2-40B4-BE49-F238E27FC236}">
                <a16:creationId xmlns:a16="http://schemas.microsoft.com/office/drawing/2014/main" id="{4BA1EC0B-801F-4725-F9AA-4C35002E3D48}"/>
              </a:ext>
            </a:extLst>
          </p:cNvPr>
          <p:cNvSpPr txBox="1"/>
          <p:nvPr/>
        </p:nvSpPr>
        <p:spPr>
          <a:xfrm>
            <a:off x="6389313" y="876697"/>
            <a:ext cx="6097978" cy="1754326"/>
          </a:xfrm>
          <a:prstGeom prst="rect">
            <a:avLst/>
          </a:prstGeom>
          <a:noFill/>
        </p:spPr>
        <p:txBody>
          <a:bodyPr wrap="square">
            <a:spAutoFit/>
          </a:bodyPr>
          <a:lstStyle/>
          <a:p>
            <a:pPr marL="457200" marR="0" lvl="1" indent="0" algn="l" defTabSz="914400" rtl="0" eaLnBrk="1" fontAlgn="auto" latinLnBrk="0" hangingPunct="1">
              <a:lnSpc>
                <a:spcPct val="100000"/>
              </a:lnSpc>
              <a:spcBef>
                <a:spcPts val="0"/>
              </a:spcBef>
              <a:spcAft>
                <a:spcPts val="0"/>
              </a:spcAft>
              <a:buClrTx/>
              <a:buSzTx/>
              <a:buFontTx/>
              <a:buNone/>
              <a:tabLst/>
              <a:defRPr/>
            </a:pPr>
            <a:endParaRPr kumimoji="0" lang="nl-NL" sz="1800" b="1" i="0" u="none" strike="noStrike" kern="1200" cap="none" spc="0" normalizeH="0" baseline="0" noProof="0" dirty="0">
              <a:ln>
                <a:noFill/>
              </a:ln>
              <a:solidFill>
                <a:srgbClr val="000000"/>
              </a:solidFill>
              <a:effectLst/>
              <a:uLnTx/>
              <a:uFillTx/>
              <a:latin typeface="Calisto MT"/>
              <a:ea typeface="+mn-ea"/>
              <a:cs typeface="+mn-cs"/>
            </a:endParaRPr>
          </a:p>
          <a:p>
            <a:pPr marL="457200" marR="0" lvl="1" indent="0" algn="l" defTabSz="914400" rtl="0" eaLnBrk="1" fontAlgn="auto" latinLnBrk="0" hangingPunct="1">
              <a:lnSpc>
                <a:spcPct val="100000"/>
              </a:lnSpc>
              <a:spcBef>
                <a:spcPts val="0"/>
              </a:spcBef>
              <a:spcAft>
                <a:spcPts val="0"/>
              </a:spcAft>
              <a:buClrTx/>
              <a:buSzTx/>
              <a:buFontTx/>
              <a:buNone/>
              <a:tabLst/>
              <a:defRPr/>
            </a:pPr>
            <a:r>
              <a:rPr kumimoji="0" lang="nl-NL" sz="1800" b="1" i="0" u="none" strike="noStrike" kern="1200" cap="none" spc="0" normalizeH="0" baseline="0" noProof="0" dirty="0">
                <a:ln>
                  <a:noFill/>
                </a:ln>
                <a:solidFill>
                  <a:srgbClr val="000000"/>
                </a:solidFill>
                <a:effectLst/>
                <a:uLnTx/>
                <a:uFillTx/>
                <a:latin typeface="Calisto MT"/>
                <a:ea typeface="+mn-ea"/>
                <a:cs typeface="+mn-cs"/>
              </a:rPr>
              <a:t>Electronic Shift Lever System : </a:t>
            </a:r>
          </a:p>
          <a:p>
            <a:pPr marL="457200" marR="0" lvl="1" indent="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nl-NL" sz="1800" b="0" i="0" u="none" strike="noStrike" kern="1200" cap="none" spc="0" normalizeH="0" baseline="0" noProof="0" dirty="0">
                <a:ln>
                  <a:noFill/>
                </a:ln>
                <a:solidFill>
                  <a:srgbClr val="000000"/>
                </a:solidFill>
                <a:effectLst/>
                <a:uLnTx/>
                <a:uFillTx/>
                <a:latin typeface="Calisto MT"/>
                <a:ea typeface="+mn-ea"/>
                <a:cs typeface="+mn-cs"/>
              </a:rPr>
              <a:t>Shift </a:t>
            </a:r>
            <a:r>
              <a:rPr kumimoji="0" lang="nl-NL" sz="1800" b="0" i="0" u="none" strike="noStrike" kern="1200" cap="none" spc="0" normalizeH="0" baseline="0" noProof="0" dirty="0" err="1">
                <a:ln>
                  <a:noFill/>
                </a:ln>
                <a:solidFill>
                  <a:srgbClr val="000000"/>
                </a:solidFill>
                <a:effectLst/>
                <a:uLnTx/>
                <a:uFillTx/>
                <a:latin typeface="Calisto MT"/>
                <a:ea typeface="+mn-ea"/>
                <a:cs typeface="+mn-cs"/>
              </a:rPr>
              <a:t>By</a:t>
            </a:r>
            <a:r>
              <a:rPr kumimoji="0" lang="nl-NL" sz="1800" b="0" i="0" u="none" strike="noStrike" kern="1200" cap="none" spc="0" normalizeH="0" baseline="0" noProof="0" dirty="0">
                <a:ln>
                  <a:noFill/>
                </a:ln>
                <a:solidFill>
                  <a:srgbClr val="000000"/>
                </a:solidFill>
                <a:effectLst/>
                <a:uLnTx/>
                <a:uFillTx/>
                <a:latin typeface="Calisto MT"/>
                <a:ea typeface="+mn-ea"/>
                <a:cs typeface="+mn-cs"/>
              </a:rPr>
              <a:t> </a:t>
            </a:r>
            <a:r>
              <a:rPr kumimoji="0" lang="nl-NL" sz="1800" b="0" i="0" u="none" strike="noStrike" kern="1200" cap="none" spc="0" normalizeH="0" baseline="0" noProof="0" dirty="0" err="1">
                <a:ln>
                  <a:noFill/>
                </a:ln>
                <a:solidFill>
                  <a:srgbClr val="000000"/>
                </a:solidFill>
                <a:effectLst/>
                <a:uLnTx/>
                <a:uFillTx/>
                <a:latin typeface="Calisto MT"/>
                <a:ea typeface="+mn-ea"/>
                <a:cs typeface="+mn-cs"/>
              </a:rPr>
              <a:t>Wire</a:t>
            </a:r>
            <a:r>
              <a:rPr kumimoji="0" lang="nl-NL" sz="1800" b="0" i="0" u="none" strike="noStrike" kern="1200" cap="none" spc="0" normalizeH="0" baseline="0" noProof="0" dirty="0">
                <a:ln>
                  <a:noFill/>
                </a:ln>
                <a:solidFill>
                  <a:srgbClr val="000000"/>
                </a:solidFill>
                <a:effectLst/>
                <a:uLnTx/>
                <a:uFillTx/>
                <a:latin typeface="Calisto MT"/>
                <a:ea typeface="+mn-ea"/>
                <a:cs typeface="+mn-cs"/>
              </a:rPr>
              <a:t> technologie</a:t>
            </a:r>
          </a:p>
          <a:p>
            <a:pPr marL="457200" marR="0" lvl="1" indent="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nl-NL" sz="1800" b="0" i="0" u="none" strike="noStrike" kern="1200" cap="none" spc="0" normalizeH="0" baseline="0" noProof="0" dirty="0">
                <a:ln>
                  <a:noFill/>
                </a:ln>
                <a:solidFill>
                  <a:srgbClr val="000000"/>
                </a:solidFill>
                <a:effectLst/>
                <a:uLnTx/>
                <a:uFillTx/>
                <a:latin typeface="Calisto MT"/>
                <a:ea typeface="+mn-ea"/>
                <a:cs typeface="+mn-cs"/>
              </a:rPr>
              <a:t>Geïntegreerde auto P-stand schakelaar </a:t>
            </a:r>
          </a:p>
          <a:p>
            <a:pPr marL="457200" marR="0" lvl="1" indent="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nl-NL" sz="1800" b="0" i="0" u="none" strike="noStrike" kern="1200" cap="none" spc="0" normalizeH="0" baseline="0" noProof="0" dirty="0">
                <a:ln>
                  <a:noFill/>
                </a:ln>
                <a:solidFill>
                  <a:srgbClr val="000000"/>
                </a:solidFill>
                <a:effectLst/>
                <a:uLnTx/>
                <a:uFillTx/>
                <a:latin typeface="Calisto MT"/>
                <a:ea typeface="+mn-ea"/>
                <a:cs typeface="+mn-cs"/>
              </a:rPr>
              <a:t>Compact premium design </a:t>
            </a:r>
          </a:p>
          <a:p>
            <a:pPr marL="457200" marR="0" lvl="1" indent="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nl-NL" sz="1800" b="0" i="0" u="none" strike="noStrike" kern="1200" cap="none" spc="0" normalizeH="0" baseline="0" noProof="0" dirty="0">
                <a:ln>
                  <a:noFill/>
                </a:ln>
                <a:solidFill>
                  <a:srgbClr val="000000"/>
                </a:solidFill>
                <a:effectLst/>
                <a:uLnTx/>
                <a:uFillTx/>
                <a:latin typeface="Calisto MT"/>
                <a:ea typeface="+mn-ea"/>
                <a:cs typeface="+mn-cs"/>
              </a:rPr>
              <a:t>Bescherming tegen foutieve acties  </a:t>
            </a:r>
          </a:p>
        </p:txBody>
      </p:sp>
      <p:pic>
        <p:nvPicPr>
          <p:cNvPr id="18" name="Picture 17">
            <a:extLst>
              <a:ext uri="{FF2B5EF4-FFF2-40B4-BE49-F238E27FC236}">
                <a16:creationId xmlns:a16="http://schemas.microsoft.com/office/drawing/2014/main" id="{AC38E837-B518-4037-F53D-E2ADA50D22A5}"/>
              </a:ext>
            </a:extLst>
          </p:cNvPr>
          <p:cNvPicPr>
            <a:picLocks noChangeAspect="1"/>
          </p:cNvPicPr>
          <p:nvPr/>
        </p:nvPicPr>
        <p:blipFill>
          <a:blip r:embed="rId5"/>
          <a:stretch>
            <a:fillRect/>
          </a:stretch>
        </p:blipFill>
        <p:spPr>
          <a:xfrm>
            <a:off x="6942341" y="2957125"/>
            <a:ext cx="3545951" cy="2661549"/>
          </a:xfrm>
          <a:prstGeom prst="rect">
            <a:avLst/>
          </a:prstGeom>
        </p:spPr>
      </p:pic>
    </p:spTree>
    <p:extLst>
      <p:ext uri="{BB962C8B-B14F-4D97-AF65-F5344CB8AC3E}">
        <p14:creationId xmlns:p14="http://schemas.microsoft.com/office/powerpoint/2010/main" val="340307337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図 3" descr="ダイアグラム&#10;&#10;自動的に生成された説明">
            <a:extLst>
              <a:ext uri="{FF2B5EF4-FFF2-40B4-BE49-F238E27FC236}">
                <a16:creationId xmlns:a16="http://schemas.microsoft.com/office/drawing/2014/main" id="{580E4BDD-7E94-B20C-C366-4F306C561A95}"/>
              </a:ext>
            </a:extLst>
          </p:cNvPr>
          <p:cNvPicPr>
            <a:picLocks noChangeAspect="1"/>
          </p:cNvPicPr>
          <p:nvPr/>
        </p:nvPicPr>
        <p:blipFill>
          <a:blip r:embed="rId3"/>
          <a:stretch>
            <a:fillRect/>
          </a:stretch>
        </p:blipFill>
        <p:spPr>
          <a:xfrm>
            <a:off x="7928446" y="999242"/>
            <a:ext cx="3985274" cy="3850388"/>
          </a:xfrm>
          <a:prstGeom prst="rect">
            <a:avLst/>
          </a:prstGeom>
        </p:spPr>
      </p:pic>
      <p:sp>
        <p:nvSpPr>
          <p:cNvPr id="3" name="タイトル 2">
            <a:extLst>
              <a:ext uri="{FF2B5EF4-FFF2-40B4-BE49-F238E27FC236}">
                <a16:creationId xmlns:a16="http://schemas.microsoft.com/office/drawing/2014/main" id="{D30AB09E-97EA-49AF-92A2-AC08B4DDBEFB}"/>
              </a:ext>
            </a:extLst>
          </p:cNvPr>
          <p:cNvSpPr>
            <a:spLocks noGrp="1"/>
          </p:cNvSpPr>
          <p:nvPr>
            <p:ph type="title"/>
          </p:nvPr>
        </p:nvSpPr>
        <p:spPr>
          <a:xfrm>
            <a:off x="706722" y="91546"/>
            <a:ext cx="9864000" cy="316497"/>
          </a:xfrm>
        </p:spPr>
        <p:txBody>
          <a:bodyPr/>
          <a:lstStyle/>
          <a:p>
            <a:r>
              <a:rPr lang="en-US" sz="3600" dirty="0"/>
              <a:t>Plug-in </a:t>
            </a:r>
            <a:r>
              <a:rPr lang="en-US" sz="3600" dirty="0" err="1"/>
              <a:t>hybride</a:t>
            </a:r>
            <a:endParaRPr kumimoji="1" lang="en-US" altLang="ja-JP" sz="3600">
              <a:latin typeface="Arial" panose="020B0604020202020204" pitchFamily="34" charset="0"/>
              <a:cs typeface="Arial" panose="020B0604020202020204" pitchFamily="34" charset="0"/>
            </a:endParaRPr>
          </a:p>
        </p:txBody>
      </p:sp>
      <p:pic>
        <p:nvPicPr>
          <p:cNvPr id="7" name="図 6">
            <a:extLst>
              <a:ext uri="{FF2B5EF4-FFF2-40B4-BE49-F238E27FC236}">
                <a16:creationId xmlns:a16="http://schemas.microsoft.com/office/drawing/2014/main" id="{4B38D715-FE2E-4EE7-9423-51F7007BFFF4}"/>
              </a:ext>
            </a:extLst>
          </p:cNvPr>
          <p:cNvPicPr>
            <a:picLocks noChangeAspect="1"/>
          </p:cNvPicPr>
          <p:nvPr/>
        </p:nvPicPr>
        <p:blipFill rotWithShape="1">
          <a:blip r:embed="rId4"/>
          <a:srcRect b="7070"/>
          <a:stretch/>
        </p:blipFill>
        <p:spPr>
          <a:xfrm>
            <a:off x="936748" y="2778321"/>
            <a:ext cx="5159252" cy="3206219"/>
          </a:xfrm>
          <a:prstGeom prst="rect">
            <a:avLst/>
          </a:prstGeom>
        </p:spPr>
      </p:pic>
      <p:sp>
        <p:nvSpPr>
          <p:cNvPr id="5" name="TextBox 4">
            <a:extLst>
              <a:ext uri="{FF2B5EF4-FFF2-40B4-BE49-F238E27FC236}">
                <a16:creationId xmlns:a16="http://schemas.microsoft.com/office/drawing/2014/main" id="{DF04E7A3-CDB9-5EA1-C529-C37184608C8C}"/>
              </a:ext>
            </a:extLst>
          </p:cNvPr>
          <p:cNvSpPr txBox="1"/>
          <p:nvPr/>
        </p:nvSpPr>
        <p:spPr>
          <a:xfrm>
            <a:off x="706722" y="1106120"/>
            <a:ext cx="6097978" cy="1477328"/>
          </a:xfrm>
          <a:prstGeom prst="rect">
            <a:avLst/>
          </a:prstGeom>
          <a:noFill/>
        </p:spPr>
        <p:txBody>
          <a:bodyPr wrap="square">
            <a:spAutoFit/>
          </a:bodyPr>
          <a:lstStyle/>
          <a:p>
            <a:pPr marL="457200" marR="0" lvl="1" indent="0" algn="l" defTabSz="914400" rtl="0" eaLnBrk="1" fontAlgn="auto" latinLnBrk="0" hangingPunct="1">
              <a:lnSpc>
                <a:spcPct val="100000"/>
              </a:lnSpc>
              <a:spcBef>
                <a:spcPts val="0"/>
              </a:spcBef>
              <a:spcAft>
                <a:spcPts val="0"/>
              </a:spcAft>
              <a:buClrTx/>
              <a:buSzTx/>
              <a:buFontTx/>
              <a:buNone/>
              <a:tabLst/>
              <a:defRPr/>
            </a:pPr>
            <a:r>
              <a:rPr kumimoji="0" lang="nl-NL" sz="1800" b="1" i="0" u="none" strike="noStrike" kern="1200" cap="none" spc="0" normalizeH="0" baseline="0" noProof="0" dirty="0">
                <a:ln>
                  <a:noFill/>
                </a:ln>
                <a:solidFill>
                  <a:srgbClr val="000000"/>
                </a:solidFill>
                <a:effectLst/>
                <a:uLnTx/>
                <a:uFillTx/>
                <a:latin typeface="Calisto MT"/>
                <a:ea typeface="+mn-ea"/>
                <a:cs typeface="+mn-cs"/>
              </a:rPr>
              <a:t>Interlock Plug : </a:t>
            </a:r>
          </a:p>
          <a:p>
            <a:pPr marL="457200" marR="0" lvl="1" indent="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nl-NL" sz="1800" b="0" i="0" u="none" strike="noStrike" kern="1200" cap="none" spc="0" normalizeH="0" baseline="0" noProof="0" dirty="0">
                <a:ln>
                  <a:noFill/>
                </a:ln>
                <a:solidFill>
                  <a:srgbClr val="000000"/>
                </a:solidFill>
                <a:effectLst/>
                <a:uLnTx/>
                <a:uFillTx/>
                <a:latin typeface="Calisto MT"/>
                <a:ea typeface="+mn-ea"/>
                <a:cs typeface="+mn-cs"/>
              </a:rPr>
              <a:t>Uitschakeling van het HV systeem</a:t>
            </a:r>
          </a:p>
          <a:p>
            <a:pPr marL="457200" marR="0" lvl="1" indent="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nl-NL" sz="1800" b="0" i="0" u="none" strike="noStrike" kern="1200" cap="none" spc="0" normalizeH="0" baseline="0" noProof="0" dirty="0">
                <a:ln>
                  <a:noFill/>
                </a:ln>
                <a:solidFill>
                  <a:srgbClr val="000000"/>
                </a:solidFill>
                <a:effectLst/>
                <a:uLnTx/>
                <a:uFillTx/>
                <a:latin typeface="Calisto MT"/>
                <a:ea typeface="+mn-ea"/>
                <a:cs typeface="+mn-cs"/>
              </a:rPr>
              <a:t>Verplicht voor werkzaamheden aan HV componenten </a:t>
            </a:r>
          </a:p>
          <a:p>
            <a:pPr marL="457200" marR="0" lvl="1" indent="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nl-NL" sz="1800" b="0" i="0" u="none" strike="noStrike" kern="1200" cap="none" spc="0" normalizeH="0" baseline="0" noProof="0" dirty="0">
                <a:ln>
                  <a:noFill/>
                </a:ln>
                <a:solidFill>
                  <a:srgbClr val="000000"/>
                </a:solidFill>
                <a:effectLst/>
                <a:uLnTx/>
                <a:uFillTx/>
                <a:latin typeface="Calisto MT"/>
                <a:ea typeface="+mn-ea"/>
                <a:cs typeface="+mn-cs"/>
              </a:rPr>
              <a:t>Capaciter ontlading – min 10min wachten </a:t>
            </a:r>
          </a:p>
          <a:p>
            <a:pPr marL="457200" marR="0" lvl="1" indent="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nl-NL" sz="1800" b="0" i="0" u="none" strike="noStrike" kern="1200" cap="none" spc="0" normalizeH="0" baseline="0" noProof="0" dirty="0">
                <a:ln>
                  <a:noFill/>
                </a:ln>
                <a:solidFill>
                  <a:srgbClr val="000000"/>
                </a:solidFill>
                <a:effectLst/>
                <a:uLnTx/>
                <a:uFillTx/>
                <a:latin typeface="Calisto MT"/>
                <a:ea typeface="+mn-ea"/>
                <a:cs typeface="+mn-cs"/>
              </a:rPr>
              <a:t>Bescherming Technici tegen restspanningen </a:t>
            </a:r>
          </a:p>
        </p:txBody>
      </p:sp>
      <p:pic>
        <p:nvPicPr>
          <p:cNvPr id="6" name="Picture 5">
            <a:extLst>
              <a:ext uri="{FF2B5EF4-FFF2-40B4-BE49-F238E27FC236}">
                <a16:creationId xmlns:a16="http://schemas.microsoft.com/office/drawing/2014/main" id="{758DD7B5-9FF0-67E1-1E8B-5B4FC3149D14}"/>
              </a:ext>
            </a:extLst>
          </p:cNvPr>
          <p:cNvPicPr>
            <a:picLocks noChangeAspect="1"/>
          </p:cNvPicPr>
          <p:nvPr/>
        </p:nvPicPr>
        <p:blipFill>
          <a:blip r:embed="rId5"/>
          <a:stretch>
            <a:fillRect/>
          </a:stretch>
        </p:blipFill>
        <p:spPr>
          <a:xfrm>
            <a:off x="7928446" y="3987726"/>
            <a:ext cx="2706859" cy="2048434"/>
          </a:xfrm>
          <a:prstGeom prst="rect">
            <a:avLst/>
          </a:prstGeom>
        </p:spPr>
      </p:pic>
    </p:spTree>
    <p:extLst>
      <p:ext uri="{BB962C8B-B14F-4D97-AF65-F5344CB8AC3E}">
        <p14:creationId xmlns:p14="http://schemas.microsoft.com/office/powerpoint/2010/main" val="302734162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D96FC1-2FA7-05EC-57EC-84E109E68ADE}"/>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E1580AE6-4C7F-A627-00B6-8917EDFD8BCE}"/>
              </a:ext>
            </a:extLst>
          </p:cNvPr>
          <p:cNvPicPr>
            <a:picLocks noChangeAspect="1"/>
          </p:cNvPicPr>
          <p:nvPr/>
        </p:nvPicPr>
        <p:blipFill>
          <a:blip r:embed="rId3"/>
          <a:stretch>
            <a:fillRect/>
          </a:stretch>
        </p:blipFill>
        <p:spPr>
          <a:xfrm>
            <a:off x="9438302" y="6200775"/>
            <a:ext cx="2620347" cy="571500"/>
          </a:xfrm>
          <a:prstGeom prst="rect">
            <a:avLst/>
          </a:prstGeom>
        </p:spPr>
      </p:pic>
      <p:sp>
        <p:nvSpPr>
          <p:cNvPr id="4" name="Title 3">
            <a:extLst>
              <a:ext uri="{FF2B5EF4-FFF2-40B4-BE49-F238E27FC236}">
                <a16:creationId xmlns:a16="http://schemas.microsoft.com/office/drawing/2014/main" id="{691CB448-D2C4-7030-E6A2-583DE453AA6E}"/>
              </a:ext>
            </a:extLst>
          </p:cNvPr>
          <p:cNvSpPr>
            <a:spLocks noGrp="1"/>
          </p:cNvSpPr>
          <p:nvPr>
            <p:ph type="title"/>
          </p:nvPr>
        </p:nvSpPr>
        <p:spPr>
          <a:xfrm>
            <a:off x="700635" y="85725"/>
            <a:ext cx="10691265" cy="533400"/>
          </a:xfrm>
        </p:spPr>
        <p:txBody>
          <a:bodyPr>
            <a:normAutofit fontScale="90000"/>
          </a:bodyPr>
          <a:lstStyle/>
          <a:p>
            <a:r>
              <a:rPr lang="en-US"/>
              <a:t>Plug-in </a:t>
            </a:r>
            <a:r>
              <a:rPr lang="en-US" err="1"/>
              <a:t>hybride</a:t>
            </a:r>
            <a:endParaRPr lang="en-US"/>
          </a:p>
        </p:txBody>
      </p:sp>
      <p:graphicFrame>
        <p:nvGraphicFramePr>
          <p:cNvPr id="5" name="Table 4">
            <a:extLst>
              <a:ext uri="{FF2B5EF4-FFF2-40B4-BE49-F238E27FC236}">
                <a16:creationId xmlns:a16="http://schemas.microsoft.com/office/drawing/2014/main" id="{FF99675B-A16B-AE02-88E1-7F932D8305A5}"/>
              </a:ext>
            </a:extLst>
          </p:cNvPr>
          <p:cNvGraphicFramePr>
            <a:graphicFrameLocks noGrp="1"/>
          </p:cNvGraphicFramePr>
          <p:nvPr/>
        </p:nvGraphicFramePr>
        <p:xfrm>
          <a:off x="3871355" y="1045029"/>
          <a:ext cx="7520544" cy="4646021"/>
        </p:xfrm>
        <a:graphic>
          <a:graphicData uri="http://schemas.openxmlformats.org/drawingml/2006/table">
            <a:tbl>
              <a:tblPr/>
              <a:tblGrid>
                <a:gridCol w="2506848">
                  <a:extLst>
                    <a:ext uri="{9D8B030D-6E8A-4147-A177-3AD203B41FA5}">
                      <a16:colId xmlns:a16="http://schemas.microsoft.com/office/drawing/2014/main" val="2316342980"/>
                    </a:ext>
                  </a:extLst>
                </a:gridCol>
                <a:gridCol w="2506848">
                  <a:extLst>
                    <a:ext uri="{9D8B030D-6E8A-4147-A177-3AD203B41FA5}">
                      <a16:colId xmlns:a16="http://schemas.microsoft.com/office/drawing/2014/main" val="3681090955"/>
                    </a:ext>
                  </a:extLst>
                </a:gridCol>
                <a:gridCol w="2506848">
                  <a:extLst>
                    <a:ext uri="{9D8B030D-6E8A-4147-A177-3AD203B41FA5}">
                      <a16:colId xmlns:a16="http://schemas.microsoft.com/office/drawing/2014/main" val="3250255621"/>
                    </a:ext>
                  </a:extLst>
                </a:gridCol>
              </a:tblGrid>
              <a:tr h="490604">
                <a:tc>
                  <a:txBody>
                    <a:bodyPr/>
                    <a:lstStyle/>
                    <a:p>
                      <a:endParaRPr lang="nl-NL"/>
                    </a:p>
                  </a:txBody>
                  <a:tcPr anchor="ctr">
                    <a:lnL>
                      <a:noFill/>
                    </a:lnL>
                    <a:lnR>
                      <a:noFill/>
                    </a:lnR>
                    <a:lnT>
                      <a:noFill/>
                    </a:lnT>
                    <a:lnB>
                      <a:noFill/>
                    </a:lnB>
                    <a:noFill/>
                  </a:tcPr>
                </a:tc>
                <a:tc>
                  <a:txBody>
                    <a:bodyPr/>
                    <a:lstStyle/>
                    <a:p>
                      <a:r>
                        <a:rPr lang="nl-NL" b="1"/>
                        <a:t>MC24</a:t>
                      </a:r>
                      <a:endParaRPr lang="nl-NL"/>
                    </a:p>
                  </a:txBody>
                  <a:tcPr anchor="ctr">
                    <a:lnL>
                      <a:noFill/>
                    </a:lnL>
                    <a:lnR>
                      <a:noFill/>
                    </a:lnR>
                    <a:lnT>
                      <a:noFill/>
                    </a:lnT>
                    <a:lnB>
                      <a:noFill/>
                    </a:lnB>
                    <a:noFill/>
                  </a:tcPr>
                </a:tc>
                <a:tc>
                  <a:txBody>
                    <a:bodyPr/>
                    <a:lstStyle/>
                    <a:p>
                      <a:r>
                        <a:rPr lang="nl-NL" b="1"/>
                        <a:t>MC26</a:t>
                      </a:r>
                      <a:endParaRPr lang="nl-NL"/>
                    </a:p>
                  </a:txBody>
                  <a:tcPr anchor="ctr">
                    <a:lnL>
                      <a:noFill/>
                    </a:lnL>
                    <a:lnR>
                      <a:noFill/>
                    </a:lnR>
                    <a:lnT>
                      <a:noFill/>
                    </a:lnT>
                    <a:lnB>
                      <a:noFill/>
                    </a:lnB>
                    <a:noFill/>
                  </a:tcPr>
                </a:tc>
                <a:extLst>
                  <a:ext uri="{0D108BD9-81ED-4DB2-BD59-A6C34878D82A}">
                    <a16:rowId xmlns:a16="http://schemas.microsoft.com/office/drawing/2014/main" val="2912274464"/>
                  </a:ext>
                </a:extLst>
              </a:tr>
              <a:tr h="490604">
                <a:tc>
                  <a:txBody>
                    <a:bodyPr/>
                    <a:lstStyle/>
                    <a:p>
                      <a:r>
                        <a:rPr lang="nl-NL"/>
                        <a:t>⚡ </a:t>
                      </a:r>
                      <a:r>
                        <a:rPr lang="nl-NL" b="1"/>
                        <a:t>AC Laden</a:t>
                      </a:r>
                      <a:endParaRPr lang="nl-NL"/>
                    </a:p>
                  </a:txBody>
                  <a:tcPr anchor="ctr">
                    <a:lnL>
                      <a:noFill/>
                    </a:lnL>
                    <a:lnR>
                      <a:noFill/>
                    </a:lnR>
                    <a:lnT>
                      <a:noFill/>
                    </a:lnT>
                    <a:lnB>
                      <a:noFill/>
                    </a:lnB>
                    <a:noFill/>
                  </a:tcPr>
                </a:tc>
                <a:tc>
                  <a:txBody>
                    <a:bodyPr/>
                    <a:lstStyle/>
                    <a:p>
                      <a:r>
                        <a:rPr lang="nl-NL"/>
                        <a:t>7 kW max</a:t>
                      </a:r>
                    </a:p>
                  </a:txBody>
                  <a:tcPr anchor="ctr">
                    <a:lnL>
                      <a:noFill/>
                    </a:lnL>
                    <a:lnR>
                      <a:noFill/>
                    </a:lnR>
                    <a:lnT>
                      <a:noFill/>
                    </a:lnT>
                    <a:lnB>
                      <a:noFill/>
                    </a:lnB>
                    <a:noFill/>
                  </a:tcPr>
                </a:tc>
                <a:tc>
                  <a:txBody>
                    <a:bodyPr/>
                    <a:lstStyle/>
                    <a:p>
                      <a:r>
                        <a:rPr lang="nl-NL"/>
                        <a:t>✅ </a:t>
                      </a:r>
                      <a:r>
                        <a:rPr lang="nl-NL" b="1"/>
                        <a:t>11 kW 3-fase</a:t>
                      </a:r>
                      <a:endParaRPr lang="nl-NL"/>
                    </a:p>
                  </a:txBody>
                  <a:tcPr anchor="ctr">
                    <a:lnL>
                      <a:noFill/>
                    </a:lnL>
                    <a:lnR>
                      <a:noFill/>
                    </a:lnR>
                    <a:lnT>
                      <a:noFill/>
                    </a:lnT>
                    <a:lnB>
                      <a:noFill/>
                    </a:lnB>
                    <a:noFill/>
                  </a:tcPr>
                </a:tc>
                <a:extLst>
                  <a:ext uri="{0D108BD9-81ED-4DB2-BD59-A6C34878D82A}">
                    <a16:rowId xmlns:a16="http://schemas.microsoft.com/office/drawing/2014/main" val="3309245890"/>
                  </a:ext>
                </a:extLst>
              </a:tr>
              <a:tr h="490604">
                <a:tc>
                  <a:txBody>
                    <a:bodyPr/>
                    <a:lstStyle/>
                    <a:p>
                      <a:r>
                        <a:rPr lang="nl-NL"/>
                        <a:t>⚡ </a:t>
                      </a:r>
                      <a:r>
                        <a:rPr lang="nl-NL" b="1"/>
                        <a:t>DC Snelladen</a:t>
                      </a:r>
                      <a:endParaRPr lang="nl-NL"/>
                    </a:p>
                  </a:txBody>
                  <a:tcPr anchor="ctr">
                    <a:lnL>
                      <a:noFill/>
                    </a:lnL>
                    <a:lnR>
                      <a:noFill/>
                    </a:lnR>
                    <a:lnT>
                      <a:noFill/>
                    </a:lnT>
                    <a:lnB>
                      <a:noFill/>
                    </a:lnB>
                    <a:noFill/>
                  </a:tcPr>
                </a:tc>
                <a:tc>
                  <a:txBody>
                    <a:bodyPr/>
                    <a:lstStyle/>
                    <a:p>
                      <a:r>
                        <a:rPr lang="nl-NL" dirty="0"/>
                        <a:t>❌ Niet beschikbaar</a:t>
                      </a:r>
                    </a:p>
                  </a:txBody>
                  <a:tcPr anchor="ctr">
                    <a:lnL>
                      <a:noFill/>
                    </a:lnL>
                    <a:lnR>
                      <a:noFill/>
                    </a:lnR>
                    <a:lnT>
                      <a:noFill/>
                    </a:lnT>
                    <a:lnB>
                      <a:noFill/>
                    </a:lnB>
                    <a:noFill/>
                  </a:tcPr>
                </a:tc>
                <a:tc>
                  <a:txBody>
                    <a:bodyPr/>
                    <a:lstStyle/>
                    <a:p>
                      <a:r>
                        <a:rPr lang="nl-NL"/>
                        <a:t>✅ </a:t>
                      </a:r>
                      <a:r>
                        <a:rPr lang="nl-NL" b="1"/>
                        <a:t>CCS DC-laden</a:t>
                      </a:r>
                      <a:endParaRPr lang="nl-NL"/>
                    </a:p>
                  </a:txBody>
                  <a:tcPr anchor="ctr">
                    <a:lnL>
                      <a:noFill/>
                    </a:lnL>
                    <a:lnR>
                      <a:noFill/>
                    </a:lnR>
                    <a:lnT>
                      <a:noFill/>
                    </a:lnT>
                    <a:lnB>
                      <a:noFill/>
                    </a:lnB>
                    <a:noFill/>
                  </a:tcPr>
                </a:tc>
                <a:extLst>
                  <a:ext uri="{0D108BD9-81ED-4DB2-BD59-A6C34878D82A}">
                    <a16:rowId xmlns:a16="http://schemas.microsoft.com/office/drawing/2014/main" val="2863523777"/>
                  </a:ext>
                </a:extLst>
              </a:tr>
              <a:tr h="490604">
                <a:tc>
                  <a:txBody>
                    <a:bodyPr/>
                    <a:lstStyle/>
                    <a:p>
                      <a:r>
                        <a:rPr lang="nl-NL"/>
                        <a:t>🌡️ </a:t>
                      </a:r>
                      <a:r>
                        <a:rPr lang="nl-NL" b="1"/>
                        <a:t>Koeling OBC</a:t>
                      </a:r>
                      <a:endParaRPr lang="nl-NL"/>
                    </a:p>
                  </a:txBody>
                  <a:tcPr anchor="ctr">
                    <a:lnL>
                      <a:noFill/>
                    </a:lnL>
                    <a:lnR>
                      <a:noFill/>
                    </a:lnR>
                    <a:lnT>
                      <a:noFill/>
                    </a:lnT>
                    <a:lnB>
                      <a:noFill/>
                    </a:lnB>
                    <a:noFill/>
                  </a:tcPr>
                </a:tc>
                <a:tc>
                  <a:txBody>
                    <a:bodyPr/>
                    <a:lstStyle/>
                    <a:p>
                      <a:r>
                        <a:rPr lang="nl-NL" dirty="0"/>
                        <a:t>Luchtgekoeld</a:t>
                      </a:r>
                    </a:p>
                  </a:txBody>
                  <a:tcPr anchor="ctr">
                    <a:lnL>
                      <a:noFill/>
                    </a:lnL>
                    <a:lnR>
                      <a:noFill/>
                    </a:lnR>
                    <a:lnT>
                      <a:noFill/>
                    </a:lnT>
                    <a:lnB>
                      <a:noFill/>
                    </a:lnB>
                    <a:noFill/>
                  </a:tcPr>
                </a:tc>
                <a:tc>
                  <a:txBody>
                    <a:bodyPr/>
                    <a:lstStyle/>
                    <a:p>
                      <a:r>
                        <a:rPr lang="nl-NL" dirty="0"/>
                        <a:t>✅ </a:t>
                      </a:r>
                      <a:r>
                        <a:rPr lang="nl-NL" b="1" dirty="0"/>
                        <a:t>Watergekoeld</a:t>
                      </a:r>
                      <a:endParaRPr lang="nl-NL" dirty="0"/>
                    </a:p>
                  </a:txBody>
                  <a:tcPr anchor="ctr">
                    <a:lnL>
                      <a:noFill/>
                    </a:lnL>
                    <a:lnR>
                      <a:noFill/>
                    </a:lnR>
                    <a:lnT>
                      <a:noFill/>
                    </a:lnT>
                    <a:lnB>
                      <a:noFill/>
                    </a:lnB>
                    <a:noFill/>
                  </a:tcPr>
                </a:tc>
                <a:extLst>
                  <a:ext uri="{0D108BD9-81ED-4DB2-BD59-A6C34878D82A}">
                    <a16:rowId xmlns:a16="http://schemas.microsoft.com/office/drawing/2014/main" val="2540568626"/>
                  </a:ext>
                </a:extLst>
              </a:tr>
              <a:tr h="490604">
                <a:tc>
                  <a:txBody>
                    <a:bodyPr/>
                    <a:lstStyle/>
                    <a:p>
                      <a:r>
                        <a:rPr lang="nl-NL"/>
                        <a:t>📍 </a:t>
                      </a:r>
                      <a:r>
                        <a:rPr lang="nl-NL" b="1"/>
                        <a:t>Laadpoort</a:t>
                      </a:r>
                      <a:endParaRPr lang="nl-NL"/>
                    </a:p>
                  </a:txBody>
                  <a:tcPr anchor="ctr">
                    <a:lnL>
                      <a:noFill/>
                    </a:lnL>
                    <a:lnR>
                      <a:noFill/>
                    </a:lnR>
                    <a:lnT>
                      <a:noFill/>
                    </a:lnT>
                    <a:lnB>
                      <a:noFill/>
                    </a:lnB>
                    <a:noFill/>
                  </a:tcPr>
                </a:tc>
                <a:tc>
                  <a:txBody>
                    <a:bodyPr/>
                    <a:lstStyle/>
                    <a:p>
                      <a:r>
                        <a:rPr lang="nl-NL" dirty="0"/>
                        <a:t>Rechts achter</a:t>
                      </a:r>
                    </a:p>
                  </a:txBody>
                  <a:tcPr anchor="ctr">
                    <a:lnL>
                      <a:noFill/>
                    </a:lnL>
                    <a:lnR>
                      <a:noFill/>
                    </a:lnR>
                    <a:lnT>
                      <a:noFill/>
                    </a:lnT>
                    <a:lnB>
                      <a:noFill/>
                    </a:lnB>
                    <a:noFill/>
                  </a:tcPr>
                </a:tc>
                <a:tc>
                  <a:txBody>
                    <a:bodyPr/>
                    <a:lstStyle/>
                    <a:p>
                      <a:r>
                        <a:rPr lang="nl-NL"/>
                        <a:t>✅ Links vooraan</a:t>
                      </a:r>
                    </a:p>
                  </a:txBody>
                  <a:tcPr anchor="ctr">
                    <a:lnL>
                      <a:noFill/>
                    </a:lnL>
                    <a:lnR>
                      <a:noFill/>
                    </a:lnR>
                    <a:lnT>
                      <a:noFill/>
                    </a:lnT>
                    <a:lnB>
                      <a:noFill/>
                    </a:lnB>
                    <a:noFill/>
                  </a:tcPr>
                </a:tc>
                <a:extLst>
                  <a:ext uri="{0D108BD9-81ED-4DB2-BD59-A6C34878D82A}">
                    <a16:rowId xmlns:a16="http://schemas.microsoft.com/office/drawing/2014/main" val="3083016711"/>
                  </a:ext>
                </a:extLst>
              </a:tr>
              <a:tr h="490604">
                <a:tc>
                  <a:txBody>
                    <a:bodyPr/>
                    <a:lstStyle/>
                    <a:p>
                      <a:r>
                        <a:rPr lang="nl-NL"/>
                        <a:t>🔌 </a:t>
                      </a:r>
                      <a:r>
                        <a:rPr lang="nl-NL" b="1"/>
                        <a:t>CCS Aansluiting</a:t>
                      </a:r>
                      <a:endParaRPr lang="nl-NL"/>
                    </a:p>
                  </a:txBody>
                  <a:tcPr anchor="ctr">
                    <a:lnL>
                      <a:noFill/>
                    </a:lnL>
                    <a:lnR>
                      <a:noFill/>
                    </a:lnR>
                    <a:lnT>
                      <a:noFill/>
                    </a:lnT>
                    <a:lnB>
                      <a:noFill/>
                    </a:lnB>
                    <a:noFill/>
                  </a:tcPr>
                </a:tc>
                <a:tc>
                  <a:txBody>
                    <a:bodyPr/>
                    <a:lstStyle/>
                    <a:p>
                      <a:r>
                        <a:rPr lang="nl-NL" dirty="0"/>
                        <a:t>❌ Nee</a:t>
                      </a:r>
                    </a:p>
                  </a:txBody>
                  <a:tcPr anchor="ctr">
                    <a:lnL>
                      <a:noFill/>
                    </a:lnL>
                    <a:lnR>
                      <a:noFill/>
                    </a:lnR>
                    <a:lnT>
                      <a:noFill/>
                    </a:lnT>
                    <a:lnB>
                      <a:noFill/>
                    </a:lnB>
                    <a:noFill/>
                  </a:tcPr>
                </a:tc>
                <a:tc>
                  <a:txBody>
                    <a:bodyPr/>
                    <a:lstStyle/>
                    <a:p>
                      <a:r>
                        <a:rPr lang="nl-NL"/>
                        <a:t>✅ Ja</a:t>
                      </a:r>
                    </a:p>
                  </a:txBody>
                  <a:tcPr anchor="ctr">
                    <a:lnL>
                      <a:noFill/>
                    </a:lnL>
                    <a:lnR>
                      <a:noFill/>
                    </a:lnR>
                    <a:lnT>
                      <a:noFill/>
                    </a:lnT>
                    <a:lnB>
                      <a:noFill/>
                    </a:lnB>
                    <a:noFill/>
                  </a:tcPr>
                </a:tc>
                <a:extLst>
                  <a:ext uri="{0D108BD9-81ED-4DB2-BD59-A6C34878D82A}">
                    <a16:rowId xmlns:a16="http://schemas.microsoft.com/office/drawing/2014/main" val="3103746611"/>
                  </a:ext>
                </a:extLst>
              </a:tr>
              <a:tr h="490604">
                <a:tc>
                  <a:txBody>
                    <a:bodyPr/>
                    <a:lstStyle/>
                    <a:p>
                      <a:r>
                        <a:rPr lang="nl-NL"/>
                        <a:t>📅 </a:t>
                      </a:r>
                      <a:r>
                        <a:rPr lang="nl-NL" b="1"/>
                        <a:t>Laadplanning</a:t>
                      </a:r>
                      <a:endParaRPr lang="nl-NL"/>
                    </a:p>
                  </a:txBody>
                  <a:tcPr anchor="ctr">
                    <a:lnL>
                      <a:noFill/>
                    </a:lnL>
                    <a:lnR>
                      <a:noFill/>
                    </a:lnR>
                    <a:lnT>
                      <a:noFill/>
                    </a:lnT>
                    <a:lnB>
                      <a:noFill/>
                    </a:lnB>
                    <a:noFill/>
                  </a:tcPr>
                </a:tc>
                <a:tc>
                  <a:txBody>
                    <a:bodyPr/>
                    <a:lstStyle/>
                    <a:p>
                      <a:r>
                        <a:rPr lang="nl-NL"/>
                        <a:t>Start / Vertrektijd</a:t>
                      </a:r>
                    </a:p>
                  </a:txBody>
                  <a:tcPr anchor="ctr">
                    <a:lnL>
                      <a:noFill/>
                    </a:lnL>
                    <a:lnR>
                      <a:noFill/>
                    </a:lnR>
                    <a:lnT>
                      <a:noFill/>
                    </a:lnT>
                    <a:lnB>
                      <a:noFill/>
                    </a:lnB>
                    <a:noFill/>
                  </a:tcPr>
                </a:tc>
                <a:tc>
                  <a:txBody>
                    <a:bodyPr/>
                    <a:lstStyle/>
                    <a:p>
                      <a:r>
                        <a:rPr lang="nl-NL"/>
                        <a:t>✅ Start + Stop</a:t>
                      </a:r>
                    </a:p>
                  </a:txBody>
                  <a:tcPr anchor="ctr">
                    <a:lnL>
                      <a:noFill/>
                    </a:lnL>
                    <a:lnR>
                      <a:noFill/>
                    </a:lnR>
                    <a:lnT>
                      <a:noFill/>
                    </a:lnT>
                    <a:lnB>
                      <a:noFill/>
                    </a:lnB>
                    <a:noFill/>
                  </a:tcPr>
                </a:tc>
                <a:extLst>
                  <a:ext uri="{0D108BD9-81ED-4DB2-BD59-A6C34878D82A}">
                    <a16:rowId xmlns:a16="http://schemas.microsoft.com/office/drawing/2014/main" val="2032714684"/>
                  </a:ext>
                </a:extLst>
              </a:tr>
              <a:tr h="721189">
                <a:tc>
                  <a:txBody>
                    <a:bodyPr/>
                    <a:lstStyle/>
                    <a:p>
                      <a:r>
                        <a:rPr lang="nl-NL"/>
                        <a:t>🔧 </a:t>
                      </a:r>
                      <a:r>
                        <a:rPr lang="nl-NL" b="1"/>
                        <a:t>Laadstroom instelbaar</a:t>
                      </a:r>
                      <a:endParaRPr lang="nl-NL"/>
                    </a:p>
                  </a:txBody>
                  <a:tcPr anchor="ctr">
                    <a:lnL>
                      <a:noFill/>
                    </a:lnL>
                    <a:lnR>
                      <a:noFill/>
                    </a:lnR>
                    <a:lnT>
                      <a:noFill/>
                    </a:lnT>
                    <a:lnB>
                      <a:noFill/>
                    </a:lnB>
                    <a:noFill/>
                  </a:tcPr>
                </a:tc>
                <a:tc>
                  <a:txBody>
                    <a:bodyPr/>
                    <a:lstStyle/>
                    <a:p>
                      <a:r>
                        <a:rPr lang="nl-NL"/>
                        <a:t>Max / 16A / 8A</a:t>
                      </a:r>
                    </a:p>
                  </a:txBody>
                  <a:tcPr anchor="ctr">
                    <a:lnL>
                      <a:noFill/>
                    </a:lnL>
                    <a:lnR>
                      <a:noFill/>
                    </a:lnR>
                    <a:lnT>
                      <a:noFill/>
                    </a:lnT>
                    <a:lnB>
                      <a:noFill/>
                    </a:lnB>
                    <a:noFill/>
                  </a:tcPr>
                </a:tc>
                <a:tc>
                  <a:txBody>
                    <a:bodyPr/>
                    <a:lstStyle/>
                    <a:p>
                      <a:r>
                        <a:rPr lang="nl-NL"/>
                        <a:t>✅ 32A / 24A / 16A / 8A</a:t>
                      </a:r>
                    </a:p>
                  </a:txBody>
                  <a:tcPr anchor="ctr">
                    <a:lnL>
                      <a:noFill/>
                    </a:lnL>
                    <a:lnR>
                      <a:noFill/>
                    </a:lnR>
                    <a:lnT>
                      <a:noFill/>
                    </a:lnT>
                    <a:lnB>
                      <a:noFill/>
                    </a:lnB>
                    <a:noFill/>
                  </a:tcPr>
                </a:tc>
                <a:extLst>
                  <a:ext uri="{0D108BD9-81ED-4DB2-BD59-A6C34878D82A}">
                    <a16:rowId xmlns:a16="http://schemas.microsoft.com/office/drawing/2014/main" val="193812261"/>
                  </a:ext>
                </a:extLst>
              </a:tr>
              <a:tr h="490604">
                <a:tc>
                  <a:txBody>
                    <a:bodyPr/>
                    <a:lstStyle/>
                    <a:p>
                      <a:r>
                        <a:rPr lang="nl-NL"/>
                        <a:t>🔋 </a:t>
                      </a:r>
                      <a:r>
                        <a:rPr lang="nl-NL" b="1"/>
                        <a:t>Laadlimiet</a:t>
                      </a:r>
                      <a:endParaRPr lang="nl-NL"/>
                    </a:p>
                  </a:txBody>
                  <a:tcPr anchor="ctr">
                    <a:lnL>
                      <a:noFill/>
                    </a:lnL>
                    <a:lnR>
                      <a:noFill/>
                    </a:lnR>
                    <a:lnT>
                      <a:noFill/>
                    </a:lnT>
                    <a:lnB>
                      <a:noFill/>
                    </a:lnB>
                    <a:noFill/>
                  </a:tcPr>
                </a:tc>
                <a:tc>
                  <a:txBody>
                    <a:bodyPr/>
                    <a:lstStyle/>
                    <a:p>
                      <a:r>
                        <a:rPr lang="nl-NL"/>
                        <a:t>❌ Niet mogelijk</a:t>
                      </a:r>
                    </a:p>
                  </a:txBody>
                  <a:tcPr anchor="ctr">
                    <a:lnL>
                      <a:noFill/>
                    </a:lnL>
                    <a:lnR>
                      <a:noFill/>
                    </a:lnR>
                    <a:lnT>
                      <a:noFill/>
                    </a:lnT>
                    <a:lnB>
                      <a:noFill/>
                    </a:lnB>
                    <a:noFill/>
                  </a:tcPr>
                </a:tc>
                <a:tc>
                  <a:txBody>
                    <a:bodyPr/>
                    <a:lstStyle/>
                    <a:p>
                      <a:r>
                        <a:rPr lang="nl-NL" dirty="0"/>
                        <a:t>✅ 50-100% instelbaar</a:t>
                      </a:r>
                    </a:p>
                  </a:txBody>
                  <a:tcPr anchor="ctr">
                    <a:lnL>
                      <a:noFill/>
                    </a:lnL>
                    <a:lnR>
                      <a:noFill/>
                    </a:lnR>
                    <a:lnT>
                      <a:noFill/>
                    </a:lnT>
                    <a:lnB>
                      <a:noFill/>
                    </a:lnB>
                    <a:noFill/>
                  </a:tcPr>
                </a:tc>
                <a:extLst>
                  <a:ext uri="{0D108BD9-81ED-4DB2-BD59-A6C34878D82A}">
                    <a16:rowId xmlns:a16="http://schemas.microsoft.com/office/drawing/2014/main" val="483449198"/>
                  </a:ext>
                </a:extLst>
              </a:tr>
            </a:tbl>
          </a:graphicData>
        </a:graphic>
      </p:graphicFrame>
      <p:pic>
        <p:nvPicPr>
          <p:cNvPr id="7" name="Picture 6">
            <a:extLst>
              <a:ext uri="{FF2B5EF4-FFF2-40B4-BE49-F238E27FC236}">
                <a16:creationId xmlns:a16="http://schemas.microsoft.com/office/drawing/2014/main" id="{CE7314C6-BA45-F1A2-BD29-54A532DFD337}"/>
              </a:ext>
            </a:extLst>
          </p:cNvPr>
          <p:cNvPicPr>
            <a:picLocks noChangeAspect="1"/>
          </p:cNvPicPr>
          <p:nvPr/>
        </p:nvPicPr>
        <p:blipFill>
          <a:blip r:embed="rId4"/>
          <a:stretch>
            <a:fillRect/>
          </a:stretch>
        </p:blipFill>
        <p:spPr>
          <a:xfrm>
            <a:off x="800101" y="3429000"/>
            <a:ext cx="2756524" cy="2350202"/>
          </a:xfrm>
          <a:prstGeom prst="rect">
            <a:avLst/>
          </a:prstGeom>
        </p:spPr>
      </p:pic>
      <p:pic>
        <p:nvPicPr>
          <p:cNvPr id="9" name="Picture 8">
            <a:extLst>
              <a:ext uri="{FF2B5EF4-FFF2-40B4-BE49-F238E27FC236}">
                <a16:creationId xmlns:a16="http://schemas.microsoft.com/office/drawing/2014/main" id="{D6F801CA-C12D-499D-C238-DD4084AA733E}"/>
              </a:ext>
            </a:extLst>
          </p:cNvPr>
          <p:cNvPicPr>
            <a:picLocks noChangeAspect="1"/>
          </p:cNvPicPr>
          <p:nvPr/>
        </p:nvPicPr>
        <p:blipFill>
          <a:blip r:embed="rId5"/>
          <a:srcRect t="4784"/>
          <a:stretch/>
        </p:blipFill>
        <p:spPr>
          <a:xfrm>
            <a:off x="967075" y="1389413"/>
            <a:ext cx="2422575" cy="2039587"/>
          </a:xfrm>
          <a:prstGeom prst="rect">
            <a:avLst/>
          </a:prstGeom>
        </p:spPr>
      </p:pic>
    </p:spTree>
    <p:extLst>
      <p:ext uri="{BB962C8B-B14F-4D97-AF65-F5344CB8AC3E}">
        <p14:creationId xmlns:p14="http://schemas.microsoft.com/office/powerpoint/2010/main" val="197550542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C6E097-F18C-5399-3E4B-DF1037A2F321}"/>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ADAC53DC-D8AC-E346-E146-E6DDBD809829}"/>
              </a:ext>
            </a:extLst>
          </p:cNvPr>
          <p:cNvPicPr>
            <a:picLocks noChangeAspect="1"/>
          </p:cNvPicPr>
          <p:nvPr/>
        </p:nvPicPr>
        <p:blipFill>
          <a:blip r:embed="rId3"/>
          <a:stretch>
            <a:fillRect/>
          </a:stretch>
        </p:blipFill>
        <p:spPr>
          <a:xfrm>
            <a:off x="9438302" y="6200775"/>
            <a:ext cx="2620347" cy="571500"/>
          </a:xfrm>
          <a:prstGeom prst="rect">
            <a:avLst/>
          </a:prstGeom>
        </p:spPr>
      </p:pic>
      <p:sp>
        <p:nvSpPr>
          <p:cNvPr id="4" name="Title 3">
            <a:extLst>
              <a:ext uri="{FF2B5EF4-FFF2-40B4-BE49-F238E27FC236}">
                <a16:creationId xmlns:a16="http://schemas.microsoft.com/office/drawing/2014/main" id="{E641ED2C-F2AE-410B-2D93-232408BB56B0}"/>
              </a:ext>
            </a:extLst>
          </p:cNvPr>
          <p:cNvSpPr>
            <a:spLocks noGrp="1"/>
          </p:cNvSpPr>
          <p:nvPr>
            <p:ph type="title"/>
          </p:nvPr>
        </p:nvSpPr>
        <p:spPr>
          <a:xfrm>
            <a:off x="700635" y="85725"/>
            <a:ext cx="10691265" cy="533400"/>
          </a:xfrm>
        </p:spPr>
        <p:txBody>
          <a:bodyPr>
            <a:normAutofit fontScale="90000"/>
          </a:bodyPr>
          <a:lstStyle/>
          <a:p>
            <a:r>
              <a:rPr lang="en-US"/>
              <a:t>4wd-system : E-FOUR </a:t>
            </a:r>
          </a:p>
        </p:txBody>
      </p:sp>
      <p:sp>
        <p:nvSpPr>
          <p:cNvPr id="5" name="Content Placeholder 4">
            <a:extLst>
              <a:ext uri="{FF2B5EF4-FFF2-40B4-BE49-F238E27FC236}">
                <a16:creationId xmlns:a16="http://schemas.microsoft.com/office/drawing/2014/main" id="{A66E5B64-10B7-1110-9E6C-317182519A1B}"/>
              </a:ext>
            </a:extLst>
          </p:cNvPr>
          <p:cNvSpPr>
            <a:spLocks noGrp="1"/>
          </p:cNvSpPr>
          <p:nvPr>
            <p:ph idx="1"/>
          </p:nvPr>
        </p:nvSpPr>
        <p:spPr>
          <a:xfrm>
            <a:off x="700635" y="990600"/>
            <a:ext cx="11234691" cy="4971288"/>
          </a:xfrm>
        </p:spPr>
        <p:txBody>
          <a:bodyPr/>
          <a:lstStyle/>
          <a:p>
            <a:r>
              <a:rPr lang="en-US" b="1"/>
              <a:t>E-FOUR :</a:t>
            </a:r>
            <a:r>
              <a:rPr lang="en-US"/>
              <a:t> </a:t>
            </a:r>
          </a:p>
          <a:p>
            <a:pPr lvl="1"/>
            <a:r>
              <a:rPr lang="en-US" err="1"/>
              <a:t>zeer</a:t>
            </a:r>
            <a:r>
              <a:rPr lang="en-US"/>
              <a:t> </a:t>
            </a:r>
            <a:r>
              <a:rPr lang="en-US" err="1"/>
              <a:t>effectieve</a:t>
            </a:r>
            <a:r>
              <a:rPr lang="en-US"/>
              <a:t>, </a:t>
            </a:r>
            <a:r>
              <a:rPr lang="en-US" err="1"/>
              <a:t>elektronische</a:t>
            </a:r>
            <a:r>
              <a:rPr lang="en-US"/>
              <a:t> </a:t>
            </a:r>
            <a:r>
              <a:rPr lang="en-US" err="1"/>
              <a:t>vierwielaandrijving</a:t>
            </a:r>
            <a:r>
              <a:rPr lang="en-US"/>
              <a:t> </a:t>
            </a:r>
          </a:p>
          <a:p>
            <a:pPr lvl="2"/>
            <a:r>
              <a:rPr lang="en-US"/>
              <a:t>=&gt; </a:t>
            </a:r>
            <a:r>
              <a:rPr lang="en-US" err="1"/>
              <a:t>zorgt</a:t>
            </a:r>
            <a:r>
              <a:rPr lang="en-US"/>
              <a:t> </a:t>
            </a:r>
            <a:r>
              <a:rPr lang="en-US" err="1"/>
              <a:t>voor</a:t>
            </a:r>
            <a:r>
              <a:rPr lang="en-US"/>
              <a:t> </a:t>
            </a:r>
            <a:r>
              <a:rPr lang="en-US" err="1"/>
              <a:t>optimale</a:t>
            </a:r>
            <a:r>
              <a:rPr lang="en-US"/>
              <a:t> grip </a:t>
            </a:r>
            <a:r>
              <a:rPr lang="en-US" err="1"/>
              <a:t>en</a:t>
            </a:r>
            <a:r>
              <a:rPr lang="en-US"/>
              <a:t> </a:t>
            </a:r>
            <a:r>
              <a:rPr lang="en-US" err="1"/>
              <a:t>stabiliteit</a:t>
            </a:r>
            <a:endParaRPr lang="en-US"/>
          </a:p>
          <a:p>
            <a:pPr lvl="1"/>
            <a:r>
              <a:rPr lang="en-US" err="1"/>
              <a:t>aanpassing</a:t>
            </a:r>
            <a:r>
              <a:rPr lang="en-US"/>
              <a:t> </a:t>
            </a:r>
            <a:r>
              <a:rPr lang="en-US" err="1"/>
              <a:t>aan</a:t>
            </a:r>
            <a:r>
              <a:rPr lang="en-US"/>
              <a:t> ≠ </a:t>
            </a:r>
            <a:r>
              <a:rPr lang="en-US" err="1"/>
              <a:t>rijomstandigheden</a:t>
            </a:r>
            <a:r>
              <a:rPr lang="en-US"/>
              <a:t> </a:t>
            </a:r>
          </a:p>
          <a:p>
            <a:pPr lvl="1"/>
            <a:r>
              <a:rPr lang="en-US" err="1"/>
              <a:t>zorgt</a:t>
            </a:r>
            <a:r>
              <a:rPr lang="en-US"/>
              <a:t> </a:t>
            </a:r>
            <a:r>
              <a:rPr lang="en-US" err="1"/>
              <a:t>voor</a:t>
            </a:r>
            <a:r>
              <a:rPr lang="en-US"/>
              <a:t> </a:t>
            </a:r>
            <a:r>
              <a:rPr lang="en-US" err="1"/>
              <a:t>efficiënt</a:t>
            </a:r>
            <a:r>
              <a:rPr lang="en-US"/>
              <a:t> </a:t>
            </a:r>
            <a:r>
              <a:rPr lang="en-US" err="1"/>
              <a:t>brandstofverbruik</a:t>
            </a:r>
            <a:r>
              <a:rPr lang="en-US"/>
              <a:t> </a:t>
            </a:r>
          </a:p>
          <a:p>
            <a:pPr lvl="1"/>
            <a:endParaRPr lang="en-US"/>
          </a:p>
          <a:p>
            <a:pPr>
              <a:buFont typeface="Wingdings" panose="05000000000000000000" pitchFamily="2" charset="2"/>
              <a:buChar char="ü"/>
            </a:pPr>
            <a:r>
              <a:rPr lang="en-US" err="1"/>
              <a:t>Vijf</a:t>
            </a:r>
            <a:r>
              <a:rPr lang="en-US"/>
              <a:t> </a:t>
            </a:r>
            <a:r>
              <a:rPr lang="en-US" err="1"/>
              <a:t>regelmodi</a:t>
            </a:r>
            <a:r>
              <a:rPr lang="en-US"/>
              <a:t> </a:t>
            </a:r>
            <a:r>
              <a:rPr lang="en-US" err="1"/>
              <a:t>zorgen</a:t>
            </a:r>
            <a:r>
              <a:rPr lang="en-US"/>
              <a:t> </a:t>
            </a:r>
            <a:r>
              <a:rPr lang="en-US" err="1"/>
              <a:t>voor</a:t>
            </a:r>
            <a:r>
              <a:rPr lang="en-US"/>
              <a:t> </a:t>
            </a:r>
            <a:r>
              <a:rPr lang="en-US" err="1"/>
              <a:t>een</a:t>
            </a:r>
            <a:r>
              <a:rPr lang="en-US"/>
              <a:t> </a:t>
            </a:r>
            <a:r>
              <a:rPr lang="en-US" err="1"/>
              <a:t>optimale</a:t>
            </a:r>
            <a:r>
              <a:rPr lang="en-US"/>
              <a:t> </a:t>
            </a:r>
            <a:r>
              <a:rPr lang="en-US" err="1"/>
              <a:t>balans</a:t>
            </a:r>
            <a:r>
              <a:rPr lang="en-US"/>
              <a:t> </a:t>
            </a:r>
            <a:r>
              <a:rPr lang="en-US" err="1"/>
              <a:t>tussen</a:t>
            </a:r>
            <a:r>
              <a:rPr lang="en-US"/>
              <a:t>:</a:t>
            </a:r>
          </a:p>
          <a:p>
            <a:pPr lvl="1">
              <a:buFont typeface="Wingdings" panose="05000000000000000000" pitchFamily="2" charset="2"/>
              <a:buChar char="ü"/>
            </a:pPr>
            <a:r>
              <a:rPr lang="en-US" err="1"/>
              <a:t>Efficiëntie</a:t>
            </a:r>
            <a:endParaRPr lang="en-US"/>
          </a:p>
          <a:p>
            <a:pPr lvl="1">
              <a:buFont typeface="Wingdings" panose="05000000000000000000" pitchFamily="2" charset="2"/>
              <a:buChar char="ü"/>
            </a:pPr>
            <a:r>
              <a:rPr lang="en-US"/>
              <a:t>Grip</a:t>
            </a:r>
          </a:p>
          <a:p>
            <a:pPr lvl="1">
              <a:buFont typeface="Wingdings" panose="05000000000000000000" pitchFamily="2" charset="2"/>
              <a:buChar char="ü"/>
            </a:pPr>
            <a:r>
              <a:rPr lang="en-US" err="1"/>
              <a:t>Stabiliteit</a:t>
            </a:r>
            <a:endParaRPr lang="en-US"/>
          </a:p>
          <a:p>
            <a:pPr lvl="1">
              <a:buFont typeface="Wingdings" panose="05000000000000000000" pitchFamily="2" charset="2"/>
              <a:buChar char="ü"/>
            </a:pPr>
            <a:r>
              <a:rPr lang="en-US" err="1"/>
              <a:t>Rijcomfort</a:t>
            </a:r>
            <a:r>
              <a:rPr lang="en-US"/>
              <a:t>   </a:t>
            </a:r>
          </a:p>
        </p:txBody>
      </p:sp>
      <p:pic>
        <p:nvPicPr>
          <p:cNvPr id="6" name="Picture 5">
            <a:extLst>
              <a:ext uri="{FF2B5EF4-FFF2-40B4-BE49-F238E27FC236}">
                <a16:creationId xmlns:a16="http://schemas.microsoft.com/office/drawing/2014/main" id="{9428F954-F9A0-31F2-D29B-B5F3AE1527E3}"/>
              </a:ext>
            </a:extLst>
          </p:cNvPr>
          <p:cNvPicPr>
            <a:picLocks noChangeAspect="1"/>
          </p:cNvPicPr>
          <p:nvPr/>
        </p:nvPicPr>
        <p:blipFill>
          <a:blip r:embed="rId4"/>
          <a:stretch>
            <a:fillRect/>
          </a:stretch>
        </p:blipFill>
        <p:spPr>
          <a:xfrm>
            <a:off x="8186687" y="990600"/>
            <a:ext cx="3810000" cy="4648061"/>
          </a:xfrm>
          <a:prstGeom prst="rect">
            <a:avLst/>
          </a:prstGeom>
        </p:spPr>
      </p:pic>
      <p:pic>
        <p:nvPicPr>
          <p:cNvPr id="8" name="Picture 7">
            <a:extLst>
              <a:ext uri="{FF2B5EF4-FFF2-40B4-BE49-F238E27FC236}">
                <a16:creationId xmlns:a16="http://schemas.microsoft.com/office/drawing/2014/main" id="{A7AF9629-1B5C-EACA-ED7B-98D6E313AFCF}"/>
              </a:ext>
            </a:extLst>
          </p:cNvPr>
          <p:cNvPicPr>
            <a:picLocks noChangeAspect="1"/>
          </p:cNvPicPr>
          <p:nvPr/>
        </p:nvPicPr>
        <p:blipFill>
          <a:blip r:embed="rId5"/>
          <a:stretch>
            <a:fillRect/>
          </a:stretch>
        </p:blipFill>
        <p:spPr>
          <a:xfrm>
            <a:off x="3020528" y="4208085"/>
            <a:ext cx="4982076" cy="2491038"/>
          </a:xfrm>
          <a:prstGeom prst="rect">
            <a:avLst/>
          </a:prstGeom>
        </p:spPr>
      </p:pic>
      <p:sp>
        <p:nvSpPr>
          <p:cNvPr id="2" name="Arrow: Right 1">
            <a:extLst>
              <a:ext uri="{FF2B5EF4-FFF2-40B4-BE49-F238E27FC236}">
                <a16:creationId xmlns:a16="http://schemas.microsoft.com/office/drawing/2014/main" id="{E01003CF-FABE-8024-2822-4DF4C5F84475}"/>
              </a:ext>
            </a:extLst>
          </p:cNvPr>
          <p:cNvSpPr/>
          <p:nvPr/>
        </p:nvSpPr>
        <p:spPr>
          <a:xfrm>
            <a:off x="6946192" y="3342062"/>
            <a:ext cx="1148454" cy="283464"/>
          </a:xfrm>
          <a:prstGeom prst="rightArrow">
            <a:avLst/>
          </a:prstGeom>
          <a:solidFill>
            <a:srgbClr val="C00000"/>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62228186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170947-E967-2D50-E30C-8324D5A8CAD5}"/>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5E5A5093-914C-45A8-E73B-B6D851AE7455}"/>
              </a:ext>
            </a:extLst>
          </p:cNvPr>
          <p:cNvPicPr>
            <a:picLocks noChangeAspect="1"/>
          </p:cNvPicPr>
          <p:nvPr/>
        </p:nvPicPr>
        <p:blipFill>
          <a:blip r:embed="rId3"/>
          <a:stretch>
            <a:fillRect/>
          </a:stretch>
        </p:blipFill>
        <p:spPr>
          <a:xfrm>
            <a:off x="9438302" y="6200775"/>
            <a:ext cx="2620347" cy="571500"/>
          </a:xfrm>
          <a:prstGeom prst="rect">
            <a:avLst/>
          </a:prstGeom>
        </p:spPr>
      </p:pic>
      <p:sp>
        <p:nvSpPr>
          <p:cNvPr id="4" name="Title 3">
            <a:extLst>
              <a:ext uri="{FF2B5EF4-FFF2-40B4-BE49-F238E27FC236}">
                <a16:creationId xmlns:a16="http://schemas.microsoft.com/office/drawing/2014/main" id="{D9CEDEA8-3313-0742-EFC2-94B36F8A21FC}"/>
              </a:ext>
            </a:extLst>
          </p:cNvPr>
          <p:cNvSpPr>
            <a:spLocks noGrp="1"/>
          </p:cNvSpPr>
          <p:nvPr>
            <p:ph type="title"/>
          </p:nvPr>
        </p:nvSpPr>
        <p:spPr>
          <a:xfrm>
            <a:off x="700635" y="85725"/>
            <a:ext cx="10691265" cy="533400"/>
          </a:xfrm>
        </p:spPr>
        <p:txBody>
          <a:bodyPr>
            <a:normAutofit fontScale="90000"/>
          </a:bodyPr>
          <a:lstStyle/>
          <a:p>
            <a:r>
              <a:rPr lang="en-US"/>
              <a:t>4wd-system : E-FOUR </a:t>
            </a:r>
          </a:p>
        </p:txBody>
      </p:sp>
      <p:pic>
        <p:nvPicPr>
          <p:cNvPr id="14" name="Picture 13">
            <a:extLst>
              <a:ext uri="{FF2B5EF4-FFF2-40B4-BE49-F238E27FC236}">
                <a16:creationId xmlns:a16="http://schemas.microsoft.com/office/drawing/2014/main" id="{F7A43213-D75B-4B7E-7534-D9CDC0F02CE2}"/>
              </a:ext>
            </a:extLst>
          </p:cNvPr>
          <p:cNvPicPr>
            <a:picLocks noChangeAspect="1"/>
          </p:cNvPicPr>
          <p:nvPr/>
        </p:nvPicPr>
        <p:blipFill>
          <a:blip r:embed="rId4"/>
          <a:stretch>
            <a:fillRect/>
          </a:stretch>
        </p:blipFill>
        <p:spPr>
          <a:xfrm>
            <a:off x="700635" y="3104112"/>
            <a:ext cx="2543079" cy="2169824"/>
          </a:xfrm>
          <a:prstGeom prst="rect">
            <a:avLst/>
          </a:prstGeom>
        </p:spPr>
      </p:pic>
      <p:sp>
        <p:nvSpPr>
          <p:cNvPr id="5" name="Content Placeholder 4">
            <a:extLst>
              <a:ext uri="{FF2B5EF4-FFF2-40B4-BE49-F238E27FC236}">
                <a16:creationId xmlns:a16="http://schemas.microsoft.com/office/drawing/2014/main" id="{FEB22E1F-70AF-E3D3-194B-1BC383DAF4EC}"/>
              </a:ext>
            </a:extLst>
          </p:cNvPr>
          <p:cNvSpPr>
            <a:spLocks noGrp="1"/>
          </p:cNvSpPr>
          <p:nvPr>
            <p:ph idx="1"/>
          </p:nvPr>
        </p:nvSpPr>
        <p:spPr>
          <a:xfrm>
            <a:off x="700636" y="952901"/>
            <a:ext cx="2918463" cy="5008987"/>
          </a:xfrm>
        </p:spPr>
        <p:txBody>
          <a:bodyPr/>
          <a:lstStyle/>
          <a:p>
            <a:r>
              <a:rPr lang="en-US" b="1"/>
              <a:t>4WD in </a:t>
            </a:r>
            <a:r>
              <a:rPr lang="en-US" b="1" err="1"/>
              <a:t>bochten</a:t>
            </a:r>
            <a:r>
              <a:rPr lang="en-US" b="1"/>
              <a:t>:</a:t>
            </a:r>
          </a:p>
          <a:p>
            <a:pPr marL="0" indent="0">
              <a:spcBef>
                <a:spcPts val="0"/>
              </a:spcBef>
              <a:buNone/>
            </a:pPr>
            <a:endParaRPr lang="en-US" sz="1200" b="1"/>
          </a:p>
          <a:p>
            <a:pPr marL="0" indent="0">
              <a:spcBef>
                <a:spcPts val="0"/>
              </a:spcBef>
              <a:buNone/>
            </a:pPr>
            <a:r>
              <a:rPr lang="en-US" sz="1200"/>
              <a:t>Het system </a:t>
            </a:r>
            <a:r>
              <a:rPr lang="en-US" sz="1200" err="1"/>
              <a:t>gebruikt</a:t>
            </a:r>
            <a:r>
              <a:rPr lang="en-US" sz="1200"/>
              <a:t> de </a:t>
            </a:r>
            <a:r>
              <a:rPr lang="en-US" sz="1200" err="1"/>
              <a:t>rijsnelheid</a:t>
            </a:r>
            <a:r>
              <a:rPr lang="en-US" sz="1200"/>
              <a:t> </a:t>
            </a:r>
            <a:r>
              <a:rPr lang="en-US" sz="1200" err="1"/>
              <a:t>en</a:t>
            </a:r>
            <a:endParaRPr lang="en-US" sz="1200"/>
          </a:p>
          <a:p>
            <a:pPr marL="0" indent="0">
              <a:spcBef>
                <a:spcPts val="0"/>
              </a:spcBef>
              <a:buNone/>
            </a:pPr>
            <a:r>
              <a:rPr lang="en-US" sz="1200"/>
              <a:t>de </a:t>
            </a:r>
            <a:r>
              <a:rPr lang="en-US" sz="1200" err="1"/>
              <a:t>stuurhoek</a:t>
            </a:r>
            <a:r>
              <a:rPr lang="en-US" sz="1200"/>
              <a:t> om de </a:t>
            </a:r>
            <a:r>
              <a:rPr lang="en-US" sz="1200" err="1"/>
              <a:t>koers</a:t>
            </a:r>
            <a:r>
              <a:rPr lang="en-US" sz="1200"/>
              <a:t> </a:t>
            </a:r>
            <a:r>
              <a:rPr lang="en-US" sz="1200" err="1"/>
              <a:t>te</a:t>
            </a:r>
            <a:r>
              <a:rPr lang="en-US" sz="1200"/>
              <a:t> </a:t>
            </a:r>
            <a:r>
              <a:rPr lang="en-US" sz="1200" err="1"/>
              <a:t>voorspellen</a:t>
            </a:r>
            <a:r>
              <a:rPr lang="en-US" sz="1200"/>
              <a:t> .</a:t>
            </a:r>
          </a:p>
          <a:p>
            <a:pPr marL="0" indent="0">
              <a:spcBef>
                <a:spcPts val="0"/>
              </a:spcBef>
              <a:buNone/>
            </a:pPr>
            <a:r>
              <a:rPr lang="en-US" sz="1200"/>
              <a:t>       </a:t>
            </a:r>
          </a:p>
          <a:p>
            <a:pPr marL="0" indent="0">
              <a:spcBef>
                <a:spcPts val="0"/>
              </a:spcBef>
              <a:buNone/>
            </a:pPr>
            <a:r>
              <a:rPr lang="en-US" sz="1200" err="1"/>
              <a:t>Vervolgens</a:t>
            </a:r>
            <a:r>
              <a:rPr lang="en-US" sz="1200"/>
              <a:t> </a:t>
            </a:r>
            <a:r>
              <a:rPr lang="en-US" sz="1200" err="1"/>
              <a:t>verdeelt</a:t>
            </a:r>
            <a:r>
              <a:rPr lang="en-US" sz="1200"/>
              <a:t> het de </a:t>
            </a:r>
            <a:r>
              <a:rPr lang="en-US" sz="1200" err="1"/>
              <a:t>trekkracht</a:t>
            </a:r>
            <a:r>
              <a:rPr lang="en-US" sz="1200"/>
              <a:t> </a:t>
            </a:r>
            <a:r>
              <a:rPr lang="en-US" sz="1200" err="1"/>
              <a:t>voor</a:t>
            </a:r>
            <a:r>
              <a:rPr lang="en-US" sz="1200"/>
              <a:t> </a:t>
            </a:r>
            <a:r>
              <a:rPr lang="en-US" sz="1200" err="1"/>
              <a:t>optimale</a:t>
            </a:r>
            <a:r>
              <a:rPr lang="en-US" sz="1200"/>
              <a:t> </a:t>
            </a:r>
            <a:r>
              <a:rPr lang="en-US" sz="1200" err="1"/>
              <a:t>stabiliteit</a:t>
            </a:r>
            <a:r>
              <a:rPr lang="en-US" sz="1200"/>
              <a:t> </a:t>
            </a:r>
            <a:r>
              <a:rPr lang="en-US" sz="1200" err="1"/>
              <a:t>en</a:t>
            </a:r>
            <a:r>
              <a:rPr lang="en-US" sz="1200"/>
              <a:t> </a:t>
            </a:r>
            <a:r>
              <a:rPr lang="en-US" sz="1200" err="1"/>
              <a:t>controle</a:t>
            </a:r>
            <a:r>
              <a:rPr lang="en-US" sz="1200"/>
              <a:t>. Extra </a:t>
            </a:r>
            <a:r>
              <a:rPr lang="en-US" sz="1200" err="1"/>
              <a:t>functies</a:t>
            </a:r>
            <a:r>
              <a:rPr lang="en-US" sz="1200"/>
              <a:t> </a:t>
            </a:r>
            <a:r>
              <a:rPr lang="en-US" sz="1200" err="1"/>
              <a:t>corrigeren</a:t>
            </a:r>
            <a:r>
              <a:rPr lang="en-US" sz="1200"/>
              <a:t> </a:t>
            </a:r>
            <a:r>
              <a:rPr lang="en-US" sz="1200" err="1"/>
              <a:t>onder-en</a:t>
            </a:r>
            <a:r>
              <a:rPr lang="en-US" sz="1200"/>
              <a:t> </a:t>
            </a:r>
            <a:r>
              <a:rPr lang="en-US" sz="1200" err="1"/>
              <a:t>overstuur</a:t>
            </a:r>
            <a:r>
              <a:rPr lang="en-US" sz="1200"/>
              <a:t>. </a:t>
            </a:r>
          </a:p>
        </p:txBody>
      </p:sp>
      <p:sp>
        <p:nvSpPr>
          <p:cNvPr id="2" name="TextBox 1">
            <a:extLst>
              <a:ext uri="{FF2B5EF4-FFF2-40B4-BE49-F238E27FC236}">
                <a16:creationId xmlns:a16="http://schemas.microsoft.com/office/drawing/2014/main" id="{626205DD-A6A9-6C4D-E61C-AFC1E4B14181}"/>
              </a:ext>
            </a:extLst>
          </p:cNvPr>
          <p:cNvSpPr txBox="1"/>
          <p:nvPr/>
        </p:nvSpPr>
        <p:spPr>
          <a:xfrm>
            <a:off x="3938016" y="952901"/>
            <a:ext cx="2918462" cy="3046988"/>
          </a:xfrm>
          <a:prstGeom prst="rect">
            <a:avLst/>
          </a:prstGeom>
          <a:noFill/>
        </p:spPr>
        <p:txBody>
          <a:bodyPr wrap="square" rtlCol="0">
            <a:spAutoFit/>
          </a:bodyPr>
          <a:lstStyle/>
          <a:p>
            <a:pPr marL="285750" indent="-285750">
              <a:buFont typeface="Arial" panose="020B0604020202020204" pitchFamily="34" charset="0"/>
              <a:buChar char="•"/>
            </a:pPr>
            <a:r>
              <a:rPr lang="en-US" b="1"/>
              <a:t>4WD-statusindicator :</a:t>
            </a:r>
          </a:p>
          <a:p>
            <a:pPr marL="285750" indent="-285750">
              <a:buFont typeface="Arial" panose="020B0604020202020204" pitchFamily="34" charset="0"/>
              <a:buChar char="•"/>
            </a:pPr>
            <a:endParaRPr lang="en-US" b="1"/>
          </a:p>
          <a:p>
            <a:r>
              <a:rPr lang="en-US" sz="1200"/>
              <a:t>De </a:t>
            </a:r>
            <a:r>
              <a:rPr lang="en-US" sz="1200" err="1"/>
              <a:t>werking</a:t>
            </a:r>
            <a:r>
              <a:rPr lang="en-US" sz="1200"/>
              <a:t> van de </a:t>
            </a:r>
            <a:r>
              <a:rPr lang="en-US" sz="1200" err="1"/>
              <a:t>vierwielaandrijving</a:t>
            </a:r>
            <a:r>
              <a:rPr lang="en-US" sz="1200"/>
              <a:t> is direct </a:t>
            </a:r>
            <a:r>
              <a:rPr lang="en-US" sz="1200" err="1"/>
              <a:t>zichtbaar</a:t>
            </a:r>
            <a:r>
              <a:rPr lang="en-US" sz="1200"/>
              <a:t>. Dit </a:t>
            </a:r>
            <a:r>
              <a:rPr lang="en-US" sz="1200" err="1"/>
              <a:t>geeft</a:t>
            </a:r>
            <a:r>
              <a:rPr lang="en-US" sz="1200"/>
              <a:t> </a:t>
            </a:r>
            <a:r>
              <a:rPr lang="en-US" sz="1200" err="1"/>
              <a:t>inzicht</a:t>
            </a:r>
            <a:r>
              <a:rPr lang="en-US" sz="1200"/>
              <a:t> in de </a:t>
            </a:r>
            <a:r>
              <a:rPr lang="en-US" sz="1200" err="1"/>
              <a:t>werking</a:t>
            </a:r>
            <a:r>
              <a:rPr lang="en-US" sz="1200"/>
              <a:t> van de </a:t>
            </a:r>
            <a:r>
              <a:rPr lang="en-US" sz="1200" err="1"/>
              <a:t>vierwielaandrijving</a:t>
            </a:r>
            <a:r>
              <a:rPr lang="en-US" sz="1200"/>
              <a:t> </a:t>
            </a:r>
            <a:r>
              <a:rPr lang="en-US" sz="1200" err="1"/>
              <a:t>onder</a:t>
            </a:r>
            <a:r>
              <a:rPr lang="en-US" sz="1200"/>
              <a:t> de </a:t>
            </a:r>
            <a:r>
              <a:rPr lang="en-US" sz="1200" err="1"/>
              <a:t>uiteenlopende</a:t>
            </a:r>
            <a:r>
              <a:rPr lang="en-US" sz="1200"/>
              <a:t> </a:t>
            </a:r>
            <a:r>
              <a:rPr lang="en-US" sz="1200" err="1"/>
              <a:t>omstandigheden</a:t>
            </a:r>
            <a:r>
              <a:rPr lang="en-US" sz="1200"/>
              <a:t>. </a:t>
            </a:r>
          </a:p>
          <a:p>
            <a:endParaRPr lang="en-US" sz="1200"/>
          </a:p>
          <a:p>
            <a:endParaRPr lang="en-US" sz="1200"/>
          </a:p>
          <a:p>
            <a:endParaRPr lang="en-US" sz="1200"/>
          </a:p>
          <a:p>
            <a:endParaRPr lang="en-US" sz="1200"/>
          </a:p>
          <a:p>
            <a:endParaRPr lang="en-US" sz="1200"/>
          </a:p>
          <a:p>
            <a:endParaRPr lang="en-US" sz="1200"/>
          </a:p>
          <a:p>
            <a:endParaRPr lang="en-US" sz="1200"/>
          </a:p>
          <a:p>
            <a:endParaRPr lang="en-US" sz="1200"/>
          </a:p>
          <a:p>
            <a:endParaRPr lang="en-US" sz="1200"/>
          </a:p>
        </p:txBody>
      </p:sp>
      <p:pic>
        <p:nvPicPr>
          <p:cNvPr id="7" name="Picture 6">
            <a:extLst>
              <a:ext uri="{FF2B5EF4-FFF2-40B4-BE49-F238E27FC236}">
                <a16:creationId xmlns:a16="http://schemas.microsoft.com/office/drawing/2014/main" id="{F7AE79A2-CF10-9089-B973-F49FB7666DA0}"/>
              </a:ext>
            </a:extLst>
          </p:cNvPr>
          <p:cNvPicPr>
            <a:picLocks noChangeAspect="1"/>
          </p:cNvPicPr>
          <p:nvPr/>
        </p:nvPicPr>
        <p:blipFill>
          <a:blip r:embed="rId5"/>
          <a:stretch>
            <a:fillRect/>
          </a:stretch>
        </p:blipFill>
        <p:spPr>
          <a:xfrm>
            <a:off x="3938016" y="2326780"/>
            <a:ext cx="2918462" cy="1673110"/>
          </a:xfrm>
          <a:prstGeom prst="rect">
            <a:avLst/>
          </a:prstGeom>
        </p:spPr>
      </p:pic>
      <p:sp>
        <p:nvSpPr>
          <p:cNvPr id="8" name="TextBox 7">
            <a:extLst>
              <a:ext uri="{FF2B5EF4-FFF2-40B4-BE49-F238E27FC236}">
                <a16:creationId xmlns:a16="http://schemas.microsoft.com/office/drawing/2014/main" id="{3B042DFB-E055-B557-CC18-59D6DBE8F519}"/>
              </a:ext>
            </a:extLst>
          </p:cNvPr>
          <p:cNvSpPr txBox="1"/>
          <p:nvPr/>
        </p:nvSpPr>
        <p:spPr>
          <a:xfrm>
            <a:off x="8097696" y="952901"/>
            <a:ext cx="3656400" cy="5078313"/>
          </a:xfrm>
          <a:prstGeom prst="rect">
            <a:avLst/>
          </a:prstGeom>
          <a:noFill/>
        </p:spPr>
        <p:txBody>
          <a:bodyPr wrap="square" rtlCol="0">
            <a:spAutoFit/>
          </a:bodyPr>
          <a:lstStyle/>
          <a:p>
            <a:pPr marL="285750" indent="-285750">
              <a:buFont typeface="Arial" panose="020B0604020202020204" pitchFamily="34" charset="0"/>
              <a:buChar char="•"/>
            </a:pPr>
            <a:r>
              <a:rPr lang="en-US" b="1"/>
              <a:t>Drive mode select:</a:t>
            </a:r>
          </a:p>
          <a:p>
            <a:endParaRPr lang="en-US"/>
          </a:p>
          <a:p>
            <a:r>
              <a:rPr lang="en-US" sz="1200" err="1"/>
              <a:t>Keuze</a:t>
            </a:r>
            <a:r>
              <a:rPr lang="en-US" sz="1200"/>
              <a:t>  </a:t>
            </a:r>
            <a:r>
              <a:rPr lang="en-US" sz="1200" err="1"/>
              <a:t>uit</a:t>
            </a:r>
            <a:r>
              <a:rPr lang="en-US" sz="1200"/>
              <a:t> </a:t>
            </a:r>
            <a:r>
              <a:rPr lang="en-US" sz="1200" b="1" u="sng"/>
              <a:t>3 </a:t>
            </a:r>
            <a:r>
              <a:rPr lang="en-US" sz="1200" b="1" u="sng" err="1"/>
              <a:t>rijmodi</a:t>
            </a:r>
            <a:r>
              <a:rPr lang="en-US" sz="1200" b="1" u="sng"/>
              <a:t> </a:t>
            </a:r>
            <a:r>
              <a:rPr lang="en-US" sz="1200"/>
              <a:t>:</a:t>
            </a:r>
          </a:p>
          <a:p>
            <a:endParaRPr lang="en-US" sz="1200"/>
          </a:p>
          <a:p>
            <a:r>
              <a:rPr lang="en-US" sz="1200"/>
              <a:t>NORMAL </a:t>
            </a:r>
            <a:r>
              <a:rPr lang="en-US" sz="1200" err="1"/>
              <a:t>voor</a:t>
            </a:r>
            <a:r>
              <a:rPr lang="en-US" sz="1200"/>
              <a:t> </a:t>
            </a:r>
            <a:r>
              <a:rPr lang="en-US" sz="1200" err="1"/>
              <a:t>degelijks</a:t>
            </a:r>
            <a:r>
              <a:rPr lang="en-US" sz="1200"/>
              <a:t> </a:t>
            </a:r>
            <a:r>
              <a:rPr lang="en-US" sz="1200" err="1"/>
              <a:t>gebruik</a:t>
            </a:r>
            <a:r>
              <a:rPr lang="en-US" sz="1200"/>
              <a:t> </a:t>
            </a:r>
            <a:r>
              <a:rPr lang="en-US" sz="1200" err="1"/>
              <a:t>en</a:t>
            </a:r>
            <a:r>
              <a:rPr lang="en-US" sz="1200"/>
              <a:t> </a:t>
            </a:r>
            <a:r>
              <a:rPr lang="en-US" sz="1200" err="1"/>
              <a:t>normale</a:t>
            </a:r>
            <a:r>
              <a:rPr lang="en-US" sz="1200"/>
              <a:t> </a:t>
            </a:r>
            <a:r>
              <a:rPr lang="en-US" sz="1200" err="1"/>
              <a:t>condities</a:t>
            </a:r>
            <a:r>
              <a:rPr lang="en-US" sz="1200"/>
              <a:t> </a:t>
            </a:r>
          </a:p>
          <a:p>
            <a:r>
              <a:rPr lang="en-US" sz="1200"/>
              <a:t>ECO </a:t>
            </a:r>
            <a:r>
              <a:rPr lang="en-US" sz="1200" err="1"/>
              <a:t>voor</a:t>
            </a:r>
            <a:r>
              <a:rPr lang="en-US" sz="1200"/>
              <a:t> </a:t>
            </a:r>
            <a:r>
              <a:rPr lang="en-US" sz="1200" err="1"/>
              <a:t>een</a:t>
            </a:r>
            <a:r>
              <a:rPr lang="en-US" sz="1200"/>
              <a:t> lager </a:t>
            </a:r>
            <a:r>
              <a:rPr lang="en-US" sz="1200" err="1"/>
              <a:t>verbruik</a:t>
            </a:r>
            <a:endParaRPr lang="en-US" sz="1200"/>
          </a:p>
          <a:p>
            <a:r>
              <a:rPr lang="en-US" sz="1200"/>
              <a:t>SPORT </a:t>
            </a:r>
            <a:r>
              <a:rPr lang="en-US" sz="1200" err="1"/>
              <a:t>voor</a:t>
            </a:r>
            <a:r>
              <a:rPr lang="en-US" sz="1200"/>
              <a:t> </a:t>
            </a:r>
            <a:r>
              <a:rPr lang="en-US" sz="1200" err="1"/>
              <a:t>scherpere</a:t>
            </a:r>
            <a:r>
              <a:rPr lang="en-US" sz="1200"/>
              <a:t> </a:t>
            </a:r>
            <a:r>
              <a:rPr lang="en-US" sz="1200" err="1"/>
              <a:t>prestaties</a:t>
            </a:r>
            <a:r>
              <a:rPr lang="en-US" sz="1200"/>
              <a:t> </a:t>
            </a:r>
            <a:r>
              <a:rPr lang="en-US" sz="1200" err="1"/>
              <a:t>en</a:t>
            </a:r>
            <a:r>
              <a:rPr lang="en-US" sz="1200"/>
              <a:t> </a:t>
            </a:r>
            <a:r>
              <a:rPr lang="en-US" sz="1200" err="1"/>
              <a:t>andere</a:t>
            </a:r>
            <a:r>
              <a:rPr lang="en-US" sz="1200"/>
              <a:t> </a:t>
            </a:r>
            <a:r>
              <a:rPr lang="en-US" sz="1200" err="1"/>
              <a:t>schakelmomenten</a:t>
            </a:r>
            <a:r>
              <a:rPr lang="en-US" sz="1200"/>
              <a:t>  </a:t>
            </a:r>
          </a:p>
          <a:p>
            <a:endParaRPr lang="en-US" sz="1200"/>
          </a:p>
          <a:p>
            <a:pPr marL="171450" indent="-171450">
              <a:buFont typeface="Arial" panose="020B0604020202020204" pitchFamily="34" charset="0"/>
              <a:buChar char="•"/>
            </a:pPr>
            <a:r>
              <a:rPr lang="en-US" b="1"/>
              <a:t>Auto EV-/HV modus </a:t>
            </a:r>
          </a:p>
          <a:p>
            <a:r>
              <a:rPr lang="en-US" sz="1200"/>
              <a:t>Bij </a:t>
            </a:r>
            <a:r>
              <a:rPr lang="en-US" sz="1200" err="1"/>
              <a:t>puur</a:t>
            </a:r>
            <a:r>
              <a:rPr lang="en-US" sz="1200"/>
              <a:t> </a:t>
            </a:r>
            <a:r>
              <a:rPr lang="en-US" sz="1200" err="1"/>
              <a:t>elektrisch</a:t>
            </a:r>
            <a:r>
              <a:rPr lang="en-US" sz="1200"/>
              <a:t> </a:t>
            </a:r>
            <a:r>
              <a:rPr lang="en-US" sz="1200" err="1"/>
              <a:t>rijden</a:t>
            </a:r>
            <a:r>
              <a:rPr lang="en-US" sz="1200"/>
              <a:t> start de </a:t>
            </a:r>
            <a:r>
              <a:rPr lang="en-US" sz="1200" err="1"/>
              <a:t>benzinemotor</a:t>
            </a:r>
            <a:r>
              <a:rPr lang="en-US" sz="1200"/>
              <a:t> </a:t>
            </a:r>
            <a:r>
              <a:rPr lang="en-US" sz="1200" err="1"/>
              <a:t>automatisch</a:t>
            </a:r>
            <a:r>
              <a:rPr lang="en-US" sz="1200"/>
              <a:t> </a:t>
            </a:r>
            <a:r>
              <a:rPr lang="en-US" sz="1200" err="1"/>
              <a:t>wanneer</a:t>
            </a:r>
            <a:r>
              <a:rPr lang="en-US" sz="1200"/>
              <a:t> </a:t>
            </a:r>
            <a:r>
              <a:rPr lang="en-US" sz="1200" err="1"/>
              <a:t>tijdelijk</a:t>
            </a:r>
            <a:r>
              <a:rPr lang="en-US" sz="1200"/>
              <a:t> extra </a:t>
            </a:r>
            <a:r>
              <a:rPr lang="en-US" sz="1200" err="1"/>
              <a:t>vermogen</a:t>
            </a:r>
            <a:r>
              <a:rPr lang="en-US" sz="1200"/>
              <a:t> </a:t>
            </a:r>
            <a:r>
              <a:rPr lang="en-US" sz="1200" err="1"/>
              <a:t>nodig</a:t>
            </a:r>
            <a:r>
              <a:rPr lang="en-US" sz="1200"/>
              <a:t> is ,</a:t>
            </a:r>
            <a:r>
              <a:rPr lang="en-US" sz="1200" err="1"/>
              <a:t>bvb</a:t>
            </a:r>
            <a:r>
              <a:rPr lang="en-US" sz="1200"/>
              <a:t> </a:t>
            </a:r>
            <a:r>
              <a:rPr lang="en-US" sz="1200" err="1"/>
              <a:t>bij</a:t>
            </a:r>
            <a:r>
              <a:rPr lang="en-US" sz="1200"/>
              <a:t> </a:t>
            </a:r>
            <a:r>
              <a:rPr lang="en-US" sz="1200" err="1"/>
              <a:t>krachtig</a:t>
            </a:r>
            <a:r>
              <a:rPr lang="en-US" sz="1200"/>
              <a:t> </a:t>
            </a:r>
            <a:r>
              <a:rPr lang="en-US" sz="1200" err="1"/>
              <a:t>accelereren</a:t>
            </a:r>
            <a:r>
              <a:rPr lang="en-US" sz="1200"/>
              <a:t>.</a:t>
            </a:r>
          </a:p>
          <a:p>
            <a:endParaRPr lang="en-US" b="1"/>
          </a:p>
          <a:p>
            <a:pPr marL="171450" indent="-171450">
              <a:buFont typeface="Arial" panose="020B0604020202020204" pitchFamily="34" charset="0"/>
              <a:buChar char="•"/>
            </a:pPr>
            <a:r>
              <a:rPr lang="en-US" b="1"/>
              <a:t>TRAIL-modus</a:t>
            </a:r>
          </a:p>
          <a:p>
            <a:r>
              <a:rPr lang="en-US" sz="1200" err="1"/>
              <a:t>Deze</a:t>
            </a:r>
            <a:r>
              <a:rPr lang="en-US" sz="1200"/>
              <a:t> modus </a:t>
            </a:r>
            <a:r>
              <a:rPr lang="en-US" sz="1200" err="1"/>
              <a:t>verdeelt</a:t>
            </a:r>
            <a:r>
              <a:rPr lang="en-US" sz="1200"/>
              <a:t> de </a:t>
            </a:r>
            <a:r>
              <a:rPr lang="en-US" sz="1200" err="1"/>
              <a:t>trekkracht</a:t>
            </a:r>
            <a:r>
              <a:rPr lang="en-US" sz="1200"/>
              <a:t> in </a:t>
            </a:r>
            <a:r>
              <a:rPr lang="en-US" sz="1200" err="1"/>
              <a:t>een</a:t>
            </a:r>
            <a:r>
              <a:rPr lang="en-US" sz="1200"/>
              <a:t> </a:t>
            </a:r>
            <a:r>
              <a:rPr lang="en-US" sz="1200" err="1"/>
              <a:t>vaste</a:t>
            </a:r>
            <a:r>
              <a:rPr lang="en-US" sz="1200"/>
              <a:t> </a:t>
            </a:r>
            <a:r>
              <a:rPr lang="en-US" sz="1200" err="1"/>
              <a:t>verhouding</a:t>
            </a:r>
            <a:r>
              <a:rPr lang="en-US" sz="1200"/>
              <a:t> over de </a:t>
            </a:r>
            <a:r>
              <a:rPr lang="en-US" sz="1200" err="1"/>
              <a:t>voor-en</a:t>
            </a:r>
            <a:r>
              <a:rPr lang="en-US" sz="1200"/>
              <a:t> de </a:t>
            </a:r>
            <a:r>
              <a:rPr lang="en-US" sz="1200" err="1"/>
              <a:t>achteras</a:t>
            </a:r>
            <a:r>
              <a:rPr lang="en-US" sz="1200"/>
              <a:t>. </a:t>
            </a:r>
            <a:r>
              <a:rPr lang="en-US" sz="1200" err="1"/>
              <a:t>Handig</a:t>
            </a:r>
            <a:r>
              <a:rPr lang="en-US" sz="1200"/>
              <a:t> </a:t>
            </a:r>
            <a:r>
              <a:rPr lang="en-US" sz="1200" err="1"/>
              <a:t>bij</a:t>
            </a:r>
            <a:r>
              <a:rPr lang="en-US" sz="1200"/>
              <a:t> het </a:t>
            </a:r>
            <a:r>
              <a:rPr lang="en-US" sz="1200" err="1"/>
              <a:t>rijden</a:t>
            </a:r>
            <a:r>
              <a:rPr lang="en-US" sz="1200"/>
              <a:t> op </a:t>
            </a:r>
            <a:r>
              <a:rPr lang="en-US" sz="1200" err="1"/>
              <a:t>onverhand</a:t>
            </a:r>
            <a:r>
              <a:rPr lang="en-US" sz="1200"/>
              <a:t> </a:t>
            </a:r>
            <a:r>
              <a:rPr lang="en-US" sz="1200" err="1"/>
              <a:t>terrein</a:t>
            </a:r>
            <a:r>
              <a:rPr lang="en-US" sz="1200"/>
              <a:t> </a:t>
            </a:r>
          </a:p>
          <a:p>
            <a:endParaRPr lang="en-US" sz="1200"/>
          </a:p>
          <a:p>
            <a:pPr marL="171450" indent="-171450">
              <a:buFont typeface="Arial" panose="020B0604020202020204" pitchFamily="34" charset="0"/>
              <a:buChar char="•"/>
            </a:pPr>
            <a:r>
              <a:rPr lang="en-US" b="1"/>
              <a:t>SNOW-modus</a:t>
            </a:r>
          </a:p>
          <a:p>
            <a:r>
              <a:rPr lang="en-US" sz="1200" err="1"/>
              <a:t>Geschikt</a:t>
            </a:r>
            <a:r>
              <a:rPr lang="en-US" sz="1200"/>
              <a:t> </a:t>
            </a:r>
            <a:r>
              <a:rPr lang="en-US" sz="1200" err="1"/>
              <a:t>voor</a:t>
            </a:r>
            <a:r>
              <a:rPr lang="en-US" sz="1200"/>
              <a:t> </a:t>
            </a:r>
            <a:r>
              <a:rPr lang="en-US" sz="1200" err="1"/>
              <a:t>wegrijden</a:t>
            </a:r>
            <a:r>
              <a:rPr lang="en-US" sz="1200"/>
              <a:t> op </a:t>
            </a:r>
            <a:r>
              <a:rPr lang="en-US" sz="1200" err="1"/>
              <a:t>gladde</a:t>
            </a:r>
            <a:r>
              <a:rPr lang="en-US" sz="1200"/>
              <a:t> </a:t>
            </a:r>
            <a:r>
              <a:rPr lang="en-US" sz="1200" err="1"/>
              <a:t>ondergrond</a:t>
            </a:r>
            <a:r>
              <a:rPr lang="en-US" sz="1200"/>
              <a:t>. </a:t>
            </a:r>
            <a:r>
              <a:rPr lang="en-US" sz="1200" err="1"/>
              <a:t>Zorgt</a:t>
            </a:r>
            <a:r>
              <a:rPr lang="en-US" sz="1200"/>
              <a:t> </a:t>
            </a:r>
            <a:r>
              <a:rPr lang="en-US" sz="1200" err="1"/>
              <a:t>voor</a:t>
            </a:r>
            <a:r>
              <a:rPr lang="en-US" sz="1200"/>
              <a:t> </a:t>
            </a:r>
            <a:r>
              <a:rPr lang="en-US" sz="1200" err="1"/>
              <a:t>gecontrleerde</a:t>
            </a:r>
            <a:r>
              <a:rPr lang="en-US" sz="1200"/>
              <a:t> start </a:t>
            </a:r>
            <a:r>
              <a:rPr lang="en-US" sz="1200" err="1"/>
              <a:t>en</a:t>
            </a:r>
            <a:r>
              <a:rPr lang="en-US" sz="1200"/>
              <a:t> stabile </a:t>
            </a:r>
            <a:r>
              <a:rPr lang="en-US" sz="1200" err="1"/>
              <a:t>rijdgedrag</a:t>
            </a:r>
            <a:endParaRPr lang="en-US" sz="1200"/>
          </a:p>
          <a:p>
            <a:endParaRPr lang="en-US" sz="1200"/>
          </a:p>
        </p:txBody>
      </p:sp>
      <p:pic>
        <p:nvPicPr>
          <p:cNvPr id="13" name="Picture 12">
            <a:extLst>
              <a:ext uri="{FF2B5EF4-FFF2-40B4-BE49-F238E27FC236}">
                <a16:creationId xmlns:a16="http://schemas.microsoft.com/office/drawing/2014/main" id="{8B9E763A-985B-5099-1CC4-2F5FA6CCFDC9}"/>
              </a:ext>
            </a:extLst>
          </p:cNvPr>
          <p:cNvPicPr>
            <a:picLocks noChangeAspect="1"/>
          </p:cNvPicPr>
          <p:nvPr/>
        </p:nvPicPr>
        <p:blipFill>
          <a:blip r:embed="rId6"/>
          <a:stretch>
            <a:fillRect/>
          </a:stretch>
        </p:blipFill>
        <p:spPr>
          <a:xfrm>
            <a:off x="5169253" y="4237897"/>
            <a:ext cx="2846147" cy="2534378"/>
          </a:xfrm>
          <a:prstGeom prst="rect">
            <a:avLst/>
          </a:prstGeom>
        </p:spPr>
      </p:pic>
    </p:spTree>
    <p:extLst>
      <p:ext uri="{BB962C8B-B14F-4D97-AF65-F5344CB8AC3E}">
        <p14:creationId xmlns:p14="http://schemas.microsoft.com/office/powerpoint/2010/main" val="248490587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CE04CD-D672-C545-0152-FBF8D85B1DCC}"/>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1B392D79-950A-D2EC-58CD-7D63A6AEB83E}"/>
              </a:ext>
            </a:extLst>
          </p:cNvPr>
          <p:cNvPicPr>
            <a:picLocks noChangeAspect="1"/>
          </p:cNvPicPr>
          <p:nvPr/>
        </p:nvPicPr>
        <p:blipFill>
          <a:blip r:embed="rId3"/>
          <a:stretch>
            <a:fillRect/>
          </a:stretch>
        </p:blipFill>
        <p:spPr>
          <a:xfrm>
            <a:off x="9438302" y="6200775"/>
            <a:ext cx="2620347" cy="571500"/>
          </a:xfrm>
          <a:prstGeom prst="rect">
            <a:avLst/>
          </a:prstGeom>
        </p:spPr>
      </p:pic>
      <p:sp>
        <p:nvSpPr>
          <p:cNvPr id="4" name="Title 3">
            <a:extLst>
              <a:ext uri="{FF2B5EF4-FFF2-40B4-BE49-F238E27FC236}">
                <a16:creationId xmlns:a16="http://schemas.microsoft.com/office/drawing/2014/main" id="{B9B007EF-FE56-4ADE-F5DB-20729EC853E8}"/>
              </a:ext>
            </a:extLst>
          </p:cNvPr>
          <p:cNvSpPr>
            <a:spLocks noGrp="1"/>
          </p:cNvSpPr>
          <p:nvPr>
            <p:ph type="title"/>
          </p:nvPr>
        </p:nvSpPr>
        <p:spPr>
          <a:xfrm>
            <a:off x="700635" y="85725"/>
            <a:ext cx="10691265" cy="533400"/>
          </a:xfrm>
        </p:spPr>
        <p:txBody>
          <a:bodyPr>
            <a:normAutofit fontScale="90000"/>
          </a:bodyPr>
          <a:lstStyle/>
          <a:p>
            <a:r>
              <a:rPr lang="en-US" err="1"/>
              <a:t>veiligheid</a:t>
            </a:r>
            <a:endParaRPr lang="en-US"/>
          </a:p>
        </p:txBody>
      </p:sp>
      <p:pic>
        <p:nvPicPr>
          <p:cNvPr id="6" name="Content Placeholder 5">
            <a:extLst>
              <a:ext uri="{FF2B5EF4-FFF2-40B4-BE49-F238E27FC236}">
                <a16:creationId xmlns:a16="http://schemas.microsoft.com/office/drawing/2014/main" id="{971CE52D-052D-AA20-B85B-4C95B10CD396}"/>
              </a:ext>
            </a:extLst>
          </p:cNvPr>
          <p:cNvPicPr>
            <a:picLocks noGrp="1" noChangeAspect="1"/>
          </p:cNvPicPr>
          <p:nvPr>
            <p:ph idx="1"/>
          </p:nvPr>
        </p:nvPicPr>
        <p:blipFill>
          <a:blip r:embed="rId4"/>
          <a:stretch>
            <a:fillRect/>
          </a:stretch>
        </p:blipFill>
        <p:spPr>
          <a:xfrm>
            <a:off x="463090" y="831649"/>
            <a:ext cx="2087605" cy="2218656"/>
          </a:xfrm>
          <a:prstGeom prst="rect">
            <a:avLst/>
          </a:prstGeom>
        </p:spPr>
      </p:pic>
      <p:pic>
        <p:nvPicPr>
          <p:cNvPr id="8" name="Picture 7">
            <a:extLst>
              <a:ext uri="{FF2B5EF4-FFF2-40B4-BE49-F238E27FC236}">
                <a16:creationId xmlns:a16="http://schemas.microsoft.com/office/drawing/2014/main" id="{302672B1-8FC6-3EA0-EFFB-51D8575B54A1}"/>
              </a:ext>
            </a:extLst>
          </p:cNvPr>
          <p:cNvPicPr>
            <a:picLocks noChangeAspect="1"/>
          </p:cNvPicPr>
          <p:nvPr/>
        </p:nvPicPr>
        <p:blipFill>
          <a:blip r:embed="rId5"/>
          <a:stretch>
            <a:fillRect/>
          </a:stretch>
        </p:blipFill>
        <p:spPr>
          <a:xfrm>
            <a:off x="6616187" y="955052"/>
            <a:ext cx="4564155" cy="1714995"/>
          </a:xfrm>
          <a:prstGeom prst="rect">
            <a:avLst/>
          </a:prstGeom>
        </p:spPr>
      </p:pic>
      <p:pic>
        <p:nvPicPr>
          <p:cNvPr id="10" name="Picture 9">
            <a:extLst>
              <a:ext uri="{FF2B5EF4-FFF2-40B4-BE49-F238E27FC236}">
                <a16:creationId xmlns:a16="http://schemas.microsoft.com/office/drawing/2014/main" id="{5169798A-7EF3-71A1-5029-4D5330DCCDA8}"/>
              </a:ext>
            </a:extLst>
          </p:cNvPr>
          <p:cNvPicPr>
            <a:picLocks noChangeAspect="1"/>
          </p:cNvPicPr>
          <p:nvPr/>
        </p:nvPicPr>
        <p:blipFill>
          <a:blip r:embed="rId6"/>
          <a:stretch>
            <a:fillRect/>
          </a:stretch>
        </p:blipFill>
        <p:spPr>
          <a:xfrm>
            <a:off x="2691266" y="848764"/>
            <a:ext cx="2169492" cy="2201541"/>
          </a:xfrm>
          <a:prstGeom prst="rect">
            <a:avLst/>
          </a:prstGeom>
        </p:spPr>
      </p:pic>
      <p:pic>
        <p:nvPicPr>
          <p:cNvPr id="13" name="Picture 12">
            <a:extLst>
              <a:ext uri="{FF2B5EF4-FFF2-40B4-BE49-F238E27FC236}">
                <a16:creationId xmlns:a16="http://schemas.microsoft.com/office/drawing/2014/main" id="{6F62880F-D2F8-791A-9310-9C35A91A6EB8}"/>
              </a:ext>
            </a:extLst>
          </p:cNvPr>
          <p:cNvPicPr>
            <a:picLocks noChangeAspect="1"/>
          </p:cNvPicPr>
          <p:nvPr/>
        </p:nvPicPr>
        <p:blipFill>
          <a:blip r:embed="rId7"/>
          <a:stretch>
            <a:fillRect/>
          </a:stretch>
        </p:blipFill>
        <p:spPr>
          <a:xfrm>
            <a:off x="77002" y="3358910"/>
            <a:ext cx="5133471" cy="1176514"/>
          </a:xfrm>
          <a:prstGeom prst="rect">
            <a:avLst/>
          </a:prstGeom>
        </p:spPr>
      </p:pic>
      <p:pic>
        <p:nvPicPr>
          <p:cNvPr id="17" name="Picture 16">
            <a:extLst>
              <a:ext uri="{FF2B5EF4-FFF2-40B4-BE49-F238E27FC236}">
                <a16:creationId xmlns:a16="http://schemas.microsoft.com/office/drawing/2014/main" id="{147ABA91-FEC9-A46D-0301-55C023D3A737}"/>
              </a:ext>
            </a:extLst>
          </p:cNvPr>
          <p:cNvPicPr>
            <a:picLocks noChangeAspect="1"/>
          </p:cNvPicPr>
          <p:nvPr/>
        </p:nvPicPr>
        <p:blipFill>
          <a:blip r:embed="rId8"/>
          <a:stretch>
            <a:fillRect/>
          </a:stretch>
        </p:blipFill>
        <p:spPr>
          <a:xfrm>
            <a:off x="77002" y="4749674"/>
            <a:ext cx="5757713" cy="1845504"/>
          </a:xfrm>
          <a:prstGeom prst="rect">
            <a:avLst/>
          </a:prstGeom>
        </p:spPr>
      </p:pic>
      <p:pic>
        <p:nvPicPr>
          <p:cNvPr id="19" name="Picture 18">
            <a:extLst>
              <a:ext uri="{FF2B5EF4-FFF2-40B4-BE49-F238E27FC236}">
                <a16:creationId xmlns:a16="http://schemas.microsoft.com/office/drawing/2014/main" id="{B7FF8030-970A-ADA3-9751-905880A4F150}"/>
              </a:ext>
            </a:extLst>
          </p:cNvPr>
          <p:cNvPicPr>
            <a:picLocks noChangeAspect="1"/>
          </p:cNvPicPr>
          <p:nvPr/>
        </p:nvPicPr>
        <p:blipFill>
          <a:blip r:embed="rId9"/>
          <a:stretch>
            <a:fillRect/>
          </a:stretch>
        </p:blipFill>
        <p:spPr>
          <a:xfrm>
            <a:off x="5837520" y="3298573"/>
            <a:ext cx="6277478" cy="1259561"/>
          </a:xfrm>
          <a:prstGeom prst="rect">
            <a:avLst/>
          </a:prstGeom>
        </p:spPr>
      </p:pic>
      <p:pic>
        <p:nvPicPr>
          <p:cNvPr id="21" name="Picture 20">
            <a:extLst>
              <a:ext uri="{FF2B5EF4-FFF2-40B4-BE49-F238E27FC236}">
                <a16:creationId xmlns:a16="http://schemas.microsoft.com/office/drawing/2014/main" id="{F93D53B1-A55E-A4E1-F0A6-6B16D275AD51}"/>
              </a:ext>
            </a:extLst>
          </p:cNvPr>
          <p:cNvPicPr>
            <a:picLocks noChangeAspect="1"/>
          </p:cNvPicPr>
          <p:nvPr/>
        </p:nvPicPr>
        <p:blipFill>
          <a:blip r:embed="rId10"/>
          <a:stretch>
            <a:fillRect/>
          </a:stretch>
        </p:blipFill>
        <p:spPr>
          <a:xfrm>
            <a:off x="6815501" y="4749674"/>
            <a:ext cx="3932974" cy="1259561"/>
          </a:xfrm>
          <a:prstGeom prst="rect">
            <a:avLst/>
          </a:prstGeom>
        </p:spPr>
      </p:pic>
    </p:spTree>
    <p:extLst>
      <p:ext uri="{BB962C8B-B14F-4D97-AF65-F5344CB8AC3E}">
        <p14:creationId xmlns:p14="http://schemas.microsoft.com/office/powerpoint/2010/main" val="150613544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611CD46-8F4B-124B-4077-EAE3EAA28E7C}"/>
              </a:ext>
            </a:extLst>
          </p:cNvPr>
          <p:cNvSpPr>
            <a:spLocks noGrp="1"/>
          </p:cNvSpPr>
          <p:nvPr>
            <p:ph type="title"/>
          </p:nvPr>
        </p:nvSpPr>
        <p:spPr>
          <a:xfrm>
            <a:off x="2240280" y="-297658"/>
            <a:ext cx="10515600" cy="1325563"/>
          </a:xfrm>
        </p:spPr>
        <p:txBody>
          <a:bodyPr/>
          <a:lstStyle/>
          <a:p>
            <a:r>
              <a:rPr lang="en-US" dirty="0">
                <a:solidFill>
                  <a:schemeClr val="tx2">
                    <a:lumMod val="75000"/>
                    <a:lumOff val="25000"/>
                  </a:schemeClr>
                </a:solidFill>
              </a:rPr>
              <a:t>Figures Sales &amp; Registrations</a:t>
            </a:r>
            <a:endParaRPr lang="nl-NL" dirty="0">
              <a:solidFill>
                <a:schemeClr val="tx2">
                  <a:lumMod val="75000"/>
                  <a:lumOff val="25000"/>
                </a:schemeClr>
              </a:solidFill>
            </a:endParaRPr>
          </a:p>
        </p:txBody>
      </p:sp>
      <p:sp>
        <p:nvSpPr>
          <p:cNvPr id="3" name="Tijdelijke aanduiding voor inhoud 2">
            <a:extLst>
              <a:ext uri="{FF2B5EF4-FFF2-40B4-BE49-F238E27FC236}">
                <a16:creationId xmlns:a16="http://schemas.microsoft.com/office/drawing/2014/main" id="{FB01685D-6442-2846-3131-3DF5A01F320D}"/>
              </a:ext>
            </a:extLst>
          </p:cNvPr>
          <p:cNvSpPr>
            <a:spLocks noGrp="1"/>
          </p:cNvSpPr>
          <p:nvPr>
            <p:ph idx="1"/>
          </p:nvPr>
        </p:nvSpPr>
        <p:spPr/>
        <p:txBody>
          <a:bodyPr/>
          <a:lstStyle/>
          <a:p>
            <a:endParaRPr lang="nl-NL" dirty="0"/>
          </a:p>
        </p:txBody>
      </p:sp>
      <p:pic>
        <p:nvPicPr>
          <p:cNvPr id="4" name="Afbeelding 3">
            <a:extLst>
              <a:ext uri="{FF2B5EF4-FFF2-40B4-BE49-F238E27FC236}">
                <a16:creationId xmlns:a16="http://schemas.microsoft.com/office/drawing/2014/main" id="{02BB2088-AC81-37AB-4723-59E3DE60A584}"/>
              </a:ext>
            </a:extLst>
          </p:cNvPr>
          <p:cNvPicPr>
            <a:picLocks noChangeAspect="1"/>
          </p:cNvPicPr>
          <p:nvPr/>
        </p:nvPicPr>
        <p:blipFill>
          <a:blip r:embed="rId2"/>
          <a:stretch>
            <a:fillRect/>
          </a:stretch>
        </p:blipFill>
        <p:spPr>
          <a:xfrm>
            <a:off x="9557725" y="0"/>
            <a:ext cx="2977931" cy="6858000"/>
          </a:xfrm>
          <a:prstGeom prst="rect">
            <a:avLst/>
          </a:prstGeom>
        </p:spPr>
      </p:pic>
      <p:pic>
        <p:nvPicPr>
          <p:cNvPr id="7" name="Afbeelding 6">
            <a:extLst>
              <a:ext uri="{FF2B5EF4-FFF2-40B4-BE49-F238E27FC236}">
                <a16:creationId xmlns:a16="http://schemas.microsoft.com/office/drawing/2014/main" id="{B80FD734-C74E-F659-C2B2-C397E1A9242F}"/>
              </a:ext>
            </a:extLst>
          </p:cNvPr>
          <p:cNvPicPr>
            <a:picLocks noChangeAspect="1"/>
          </p:cNvPicPr>
          <p:nvPr/>
        </p:nvPicPr>
        <p:blipFill>
          <a:blip r:embed="rId3"/>
          <a:stretch>
            <a:fillRect/>
          </a:stretch>
        </p:blipFill>
        <p:spPr>
          <a:xfrm>
            <a:off x="275412" y="1311564"/>
            <a:ext cx="9108733" cy="5320145"/>
          </a:xfrm>
          <a:prstGeom prst="rect">
            <a:avLst/>
          </a:prstGeom>
        </p:spPr>
      </p:pic>
      <p:pic>
        <p:nvPicPr>
          <p:cNvPr id="6" name="Picture 4">
            <a:extLst>
              <a:ext uri="{FF2B5EF4-FFF2-40B4-BE49-F238E27FC236}">
                <a16:creationId xmlns:a16="http://schemas.microsoft.com/office/drawing/2014/main" id="{7F411259-A24E-4BE3-3BF3-4841CF014783}"/>
              </a:ext>
            </a:extLst>
          </p:cNvPr>
          <p:cNvPicPr>
            <a:picLocks noChangeAspect="1"/>
          </p:cNvPicPr>
          <p:nvPr/>
        </p:nvPicPr>
        <p:blipFill>
          <a:blip r:embed="rId4"/>
          <a:stretch>
            <a:fillRect/>
          </a:stretch>
        </p:blipFill>
        <p:spPr>
          <a:xfrm>
            <a:off x="185205" y="179361"/>
            <a:ext cx="1886213" cy="371527"/>
          </a:xfrm>
          <a:prstGeom prst="rect">
            <a:avLst/>
          </a:prstGeom>
        </p:spPr>
      </p:pic>
    </p:spTree>
    <p:extLst>
      <p:ext uri="{BB962C8B-B14F-4D97-AF65-F5344CB8AC3E}">
        <p14:creationId xmlns:p14="http://schemas.microsoft.com/office/powerpoint/2010/main" val="376439519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D80F2F-9C89-D467-B4E0-3D2614F85DAE}"/>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2EAED37A-1784-9537-F829-8AEED33A26BE}"/>
              </a:ext>
            </a:extLst>
          </p:cNvPr>
          <p:cNvPicPr>
            <a:picLocks noChangeAspect="1"/>
          </p:cNvPicPr>
          <p:nvPr/>
        </p:nvPicPr>
        <p:blipFill>
          <a:blip r:embed="rId3"/>
          <a:stretch>
            <a:fillRect/>
          </a:stretch>
        </p:blipFill>
        <p:spPr>
          <a:xfrm>
            <a:off x="9438302" y="6200775"/>
            <a:ext cx="2620347" cy="571500"/>
          </a:xfrm>
          <a:prstGeom prst="rect">
            <a:avLst/>
          </a:prstGeom>
        </p:spPr>
      </p:pic>
      <p:sp>
        <p:nvSpPr>
          <p:cNvPr id="4" name="Title 3">
            <a:extLst>
              <a:ext uri="{FF2B5EF4-FFF2-40B4-BE49-F238E27FC236}">
                <a16:creationId xmlns:a16="http://schemas.microsoft.com/office/drawing/2014/main" id="{DABE4C29-39C9-A2EE-9F7B-056D31975F9E}"/>
              </a:ext>
            </a:extLst>
          </p:cNvPr>
          <p:cNvSpPr>
            <a:spLocks noGrp="1"/>
          </p:cNvSpPr>
          <p:nvPr>
            <p:ph type="title"/>
          </p:nvPr>
        </p:nvSpPr>
        <p:spPr>
          <a:xfrm>
            <a:off x="700635" y="85725"/>
            <a:ext cx="10691265" cy="533400"/>
          </a:xfrm>
        </p:spPr>
        <p:txBody>
          <a:bodyPr>
            <a:normAutofit fontScale="90000"/>
          </a:bodyPr>
          <a:lstStyle/>
          <a:p>
            <a:endParaRPr lang="en-US"/>
          </a:p>
        </p:txBody>
      </p:sp>
      <p:pic>
        <p:nvPicPr>
          <p:cNvPr id="12" name="Content Placeholder 11">
            <a:extLst>
              <a:ext uri="{FF2B5EF4-FFF2-40B4-BE49-F238E27FC236}">
                <a16:creationId xmlns:a16="http://schemas.microsoft.com/office/drawing/2014/main" id="{83A3C00B-4654-A16D-2999-4B54C369B71C}"/>
              </a:ext>
            </a:extLst>
          </p:cNvPr>
          <p:cNvPicPr>
            <a:picLocks noGrp="1" noChangeAspect="1"/>
          </p:cNvPicPr>
          <p:nvPr>
            <p:ph idx="1"/>
          </p:nvPr>
        </p:nvPicPr>
        <p:blipFill>
          <a:blip r:embed="rId4"/>
          <a:stretch>
            <a:fillRect/>
          </a:stretch>
        </p:blipFill>
        <p:spPr>
          <a:xfrm>
            <a:off x="700635" y="1117521"/>
            <a:ext cx="5428531" cy="1308046"/>
          </a:xfrm>
          <a:prstGeom prst="rect">
            <a:avLst/>
          </a:prstGeom>
        </p:spPr>
      </p:pic>
      <p:pic>
        <p:nvPicPr>
          <p:cNvPr id="14" name="Picture 13">
            <a:extLst>
              <a:ext uri="{FF2B5EF4-FFF2-40B4-BE49-F238E27FC236}">
                <a16:creationId xmlns:a16="http://schemas.microsoft.com/office/drawing/2014/main" id="{2A31AC62-88BC-D4E5-CC38-CC5D45B2A1BF}"/>
              </a:ext>
            </a:extLst>
          </p:cNvPr>
          <p:cNvPicPr>
            <a:picLocks noChangeAspect="1"/>
          </p:cNvPicPr>
          <p:nvPr/>
        </p:nvPicPr>
        <p:blipFill>
          <a:blip r:embed="rId5"/>
          <a:stretch>
            <a:fillRect/>
          </a:stretch>
        </p:blipFill>
        <p:spPr>
          <a:xfrm>
            <a:off x="700635" y="2793671"/>
            <a:ext cx="5428531" cy="1270657"/>
          </a:xfrm>
          <a:prstGeom prst="rect">
            <a:avLst/>
          </a:prstGeom>
        </p:spPr>
      </p:pic>
      <p:pic>
        <p:nvPicPr>
          <p:cNvPr id="16" name="Picture 15">
            <a:extLst>
              <a:ext uri="{FF2B5EF4-FFF2-40B4-BE49-F238E27FC236}">
                <a16:creationId xmlns:a16="http://schemas.microsoft.com/office/drawing/2014/main" id="{E05177F1-02FF-06D9-1149-F6F2059CA565}"/>
              </a:ext>
            </a:extLst>
          </p:cNvPr>
          <p:cNvPicPr>
            <a:picLocks noChangeAspect="1"/>
          </p:cNvPicPr>
          <p:nvPr/>
        </p:nvPicPr>
        <p:blipFill>
          <a:blip r:embed="rId6"/>
          <a:stretch>
            <a:fillRect/>
          </a:stretch>
        </p:blipFill>
        <p:spPr>
          <a:xfrm>
            <a:off x="625642" y="4064328"/>
            <a:ext cx="5503524" cy="1259115"/>
          </a:xfrm>
          <a:prstGeom prst="rect">
            <a:avLst/>
          </a:prstGeom>
        </p:spPr>
      </p:pic>
      <p:pic>
        <p:nvPicPr>
          <p:cNvPr id="18" name="Picture 17">
            <a:extLst>
              <a:ext uri="{FF2B5EF4-FFF2-40B4-BE49-F238E27FC236}">
                <a16:creationId xmlns:a16="http://schemas.microsoft.com/office/drawing/2014/main" id="{26C523FF-32A1-3062-AB1A-28E421D4802C}"/>
              </a:ext>
            </a:extLst>
          </p:cNvPr>
          <p:cNvPicPr>
            <a:picLocks noChangeAspect="1"/>
          </p:cNvPicPr>
          <p:nvPr/>
        </p:nvPicPr>
        <p:blipFill>
          <a:blip r:embed="rId7"/>
          <a:stretch>
            <a:fillRect/>
          </a:stretch>
        </p:blipFill>
        <p:spPr>
          <a:xfrm>
            <a:off x="6535554" y="1117522"/>
            <a:ext cx="5094068" cy="1308046"/>
          </a:xfrm>
          <a:prstGeom prst="rect">
            <a:avLst/>
          </a:prstGeom>
        </p:spPr>
      </p:pic>
      <p:pic>
        <p:nvPicPr>
          <p:cNvPr id="20" name="Picture 19">
            <a:extLst>
              <a:ext uri="{FF2B5EF4-FFF2-40B4-BE49-F238E27FC236}">
                <a16:creationId xmlns:a16="http://schemas.microsoft.com/office/drawing/2014/main" id="{3FBD6BBB-6196-1842-75A4-DDC26E247046}"/>
              </a:ext>
            </a:extLst>
          </p:cNvPr>
          <p:cNvPicPr>
            <a:picLocks noChangeAspect="1"/>
          </p:cNvPicPr>
          <p:nvPr/>
        </p:nvPicPr>
        <p:blipFill>
          <a:blip r:embed="rId8"/>
          <a:stretch>
            <a:fillRect/>
          </a:stretch>
        </p:blipFill>
        <p:spPr>
          <a:xfrm>
            <a:off x="6535554" y="2575880"/>
            <a:ext cx="5094068" cy="1706239"/>
          </a:xfrm>
          <a:prstGeom prst="rect">
            <a:avLst/>
          </a:prstGeom>
        </p:spPr>
      </p:pic>
      <p:pic>
        <p:nvPicPr>
          <p:cNvPr id="22" name="Picture 21">
            <a:extLst>
              <a:ext uri="{FF2B5EF4-FFF2-40B4-BE49-F238E27FC236}">
                <a16:creationId xmlns:a16="http://schemas.microsoft.com/office/drawing/2014/main" id="{2003FDA6-BE54-D459-B128-A1067893820A}"/>
              </a:ext>
            </a:extLst>
          </p:cNvPr>
          <p:cNvPicPr>
            <a:picLocks noChangeAspect="1"/>
          </p:cNvPicPr>
          <p:nvPr/>
        </p:nvPicPr>
        <p:blipFill>
          <a:blip r:embed="rId9"/>
          <a:stretch>
            <a:fillRect/>
          </a:stretch>
        </p:blipFill>
        <p:spPr>
          <a:xfrm>
            <a:off x="6535553" y="4394332"/>
            <a:ext cx="5076055" cy="1346146"/>
          </a:xfrm>
          <a:prstGeom prst="rect">
            <a:avLst/>
          </a:prstGeom>
        </p:spPr>
      </p:pic>
    </p:spTree>
    <p:extLst>
      <p:ext uri="{BB962C8B-B14F-4D97-AF65-F5344CB8AC3E}">
        <p14:creationId xmlns:p14="http://schemas.microsoft.com/office/powerpoint/2010/main" val="93956340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8D93E0-B505-ECEC-5DFF-B0147F8C2122}"/>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1EEC3311-D59F-F726-638E-8C1E78037084}"/>
              </a:ext>
            </a:extLst>
          </p:cNvPr>
          <p:cNvPicPr>
            <a:picLocks noChangeAspect="1"/>
          </p:cNvPicPr>
          <p:nvPr/>
        </p:nvPicPr>
        <p:blipFill>
          <a:blip r:embed="rId3"/>
          <a:stretch>
            <a:fillRect/>
          </a:stretch>
        </p:blipFill>
        <p:spPr>
          <a:xfrm>
            <a:off x="9438302" y="6200775"/>
            <a:ext cx="2620347" cy="571500"/>
          </a:xfrm>
          <a:prstGeom prst="rect">
            <a:avLst/>
          </a:prstGeom>
        </p:spPr>
      </p:pic>
      <p:sp>
        <p:nvSpPr>
          <p:cNvPr id="4" name="Title 3">
            <a:extLst>
              <a:ext uri="{FF2B5EF4-FFF2-40B4-BE49-F238E27FC236}">
                <a16:creationId xmlns:a16="http://schemas.microsoft.com/office/drawing/2014/main" id="{572905EA-7D93-D770-61E3-97D713CDF3C8}"/>
              </a:ext>
            </a:extLst>
          </p:cNvPr>
          <p:cNvSpPr>
            <a:spLocks noGrp="1"/>
          </p:cNvSpPr>
          <p:nvPr>
            <p:ph type="title"/>
          </p:nvPr>
        </p:nvSpPr>
        <p:spPr>
          <a:xfrm>
            <a:off x="700635" y="85725"/>
            <a:ext cx="10691265" cy="533400"/>
          </a:xfrm>
        </p:spPr>
        <p:txBody>
          <a:bodyPr>
            <a:normAutofit fontScale="90000"/>
          </a:bodyPr>
          <a:lstStyle/>
          <a:p>
            <a:endParaRPr lang="en-US"/>
          </a:p>
        </p:txBody>
      </p:sp>
      <p:pic>
        <p:nvPicPr>
          <p:cNvPr id="6" name="Content Placeholder 5">
            <a:extLst>
              <a:ext uri="{FF2B5EF4-FFF2-40B4-BE49-F238E27FC236}">
                <a16:creationId xmlns:a16="http://schemas.microsoft.com/office/drawing/2014/main" id="{D753B7CF-FAA1-B3F5-9FDD-55BADF73E0A1}"/>
              </a:ext>
            </a:extLst>
          </p:cNvPr>
          <p:cNvPicPr>
            <a:picLocks noGrp="1" noChangeAspect="1"/>
          </p:cNvPicPr>
          <p:nvPr>
            <p:ph idx="1"/>
          </p:nvPr>
        </p:nvPicPr>
        <p:blipFill>
          <a:blip r:embed="rId4"/>
          <a:stretch>
            <a:fillRect/>
          </a:stretch>
        </p:blipFill>
        <p:spPr>
          <a:xfrm>
            <a:off x="700635" y="827974"/>
            <a:ext cx="2376009" cy="1799724"/>
          </a:xfrm>
          <a:prstGeom prst="rect">
            <a:avLst/>
          </a:prstGeom>
        </p:spPr>
      </p:pic>
      <p:pic>
        <p:nvPicPr>
          <p:cNvPr id="8" name="Picture 7">
            <a:extLst>
              <a:ext uri="{FF2B5EF4-FFF2-40B4-BE49-F238E27FC236}">
                <a16:creationId xmlns:a16="http://schemas.microsoft.com/office/drawing/2014/main" id="{A3E3A994-1DA9-DD64-5319-9584A5EF9AED}"/>
              </a:ext>
            </a:extLst>
          </p:cNvPr>
          <p:cNvPicPr>
            <a:picLocks noChangeAspect="1"/>
          </p:cNvPicPr>
          <p:nvPr/>
        </p:nvPicPr>
        <p:blipFill>
          <a:blip r:embed="rId5"/>
          <a:stretch>
            <a:fillRect/>
          </a:stretch>
        </p:blipFill>
        <p:spPr>
          <a:xfrm>
            <a:off x="700635" y="2836547"/>
            <a:ext cx="4631761" cy="1071879"/>
          </a:xfrm>
          <a:prstGeom prst="rect">
            <a:avLst/>
          </a:prstGeom>
        </p:spPr>
      </p:pic>
      <p:pic>
        <p:nvPicPr>
          <p:cNvPr id="10" name="Picture 9">
            <a:extLst>
              <a:ext uri="{FF2B5EF4-FFF2-40B4-BE49-F238E27FC236}">
                <a16:creationId xmlns:a16="http://schemas.microsoft.com/office/drawing/2014/main" id="{FD513B2B-62DC-A78C-5529-9D5622AFA3CF}"/>
              </a:ext>
            </a:extLst>
          </p:cNvPr>
          <p:cNvPicPr>
            <a:picLocks noChangeAspect="1"/>
          </p:cNvPicPr>
          <p:nvPr/>
        </p:nvPicPr>
        <p:blipFill>
          <a:blip r:embed="rId6"/>
          <a:stretch>
            <a:fillRect/>
          </a:stretch>
        </p:blipFill>
        <p:spPr>
          <a:xfrm>
            <a:off x="700635" y="4117276"/>
            <a:ext cx="3640359" cy="1957462"/>
          </a:xfrm>
          <a:prstGeom prst="rect">
            <a:avLst/>
          </a:prstGeom>
        </p:spPr>
      </p:pic>
      <p:pic>
        <p:nvPicPr>
          <p:cNvPr id="12" name="Picture 11">
            <a:extLst>
              <a:ext uri="{FF2B5EF4-FFF2-40B4-BE49-F238E27FC236}">
                <a16:creationId xmlns:a16="http://schemas.microsoft.com/office/drawing/2014/main" id="{9F04F3D8-94D1-2D27-3A2E-85167975401B}"/>
              </a:ext>
            </a:extLst>
          </p:cNvPr>
          <p:cNvPicPr>
            <a:picLocks noChangeAspect="1"/>
          </p:cNvPicPr>
          <p:nvPr/>
        </p:nvPicPr>
        <p:blipFill>
          <a:blip r:embed="rId7"/>
          <a:stretch>
            <a:fillRect/>
          </a:stretch>
        </p:blipFill>
        <p:spPr>
          <a:xfrm>
            <a:off x="3415892" y="909688"/>
            <a:ext cx="2680108" cy="1636295"/>
          </a:xfrm>
          <a:prstGeom prst="rect">
            <a:avLst/>
          </a:prstGeom>
        </p:spPr>
      </p:pic>
      <p:pic>
        <p:nvPicPr>
          <p:cNvPr id="14" name="Picture 13">
            <a:extLst>
              <a:ext uri="{FF2B5EF4-FFF2-40B4-BE49-F238E27FC236}">
                <a16:creationId xmlns:a16="http://schemas.microsoft.com/office/drawing/2014/main" id="{F15C1455-73C8-789C-64C7-7B065E3B9A7F}"/>
              </a:ext>
            </a:extLst>
          </p:cNvPr>
          <p:cNvPicPr>
            <a:picLocks noChangeAspect="1"/>
          </p:cNvPicPr>
          <p:nvPr/>
        </p:nvPicPr>
        <p:blipFill>
          <a:blip r:embed="rId8"/>
          <a:stretch>
            <a:fillRect/>
          </a:stretch>
        </p:blipFill>
        <p:spPr>
          <a:xfrm>
            <a:off x="6271613" y="1021496"/>
            <a:ext cx="5413455" cy="1580391"/>
          </a:xfrm>
          <a:prstGeom prst="rect">
            <a:avLst/>
          </a:prstGeom>
        </p:spPr>
      </p:pic>
      <p:pic>
        <p:nvPicPr>
          <p:cNvPr id="16" name="Picture 15">
            <a:extLst>
              <a:ext uri="{FF2B5EF4-FFF2-40B4-BE49-F238E27FC236}">
                <a16:creationId xmlns:a16="http://schemas.microsoft.com/office/drawing/2014/main" id="{6E176036-E578-9C31-FB5C-F5EEFBCAAF33}"/>
              </a:ext>
            </a:extLst>
          </p:cNvPr>
          <p:cNvPicPr>
            <a:picLocks noChangeAspect="1"/>
          </p:cNvPicPr>
          <p:nvPr/>
        </p:nvPicPr>
        <p:blipFill>
          <a:blip r:embed="rId9"/>
          <a:stretch>
            <a:fillRect/>
          </a:stretch>
        </p:blipFill>
        <p:spPr>
          <a:xfrm>
            <a:off x="6718434" y="3002434"/>
            <a:ext cx="4456497" cy="2972025"/>
          </a:xfrm>
          <a:prstGeom prst="rect">
            <a:avLst/>
          </a:prstGeom>
        </p:spPr>
      </p:pic>
    </p:spTree>
    <p:extLst>
      <p:ext uri="{BB962C8B-B14F-4D97-AF65-F5344CB8AC3E}">
        <p14:creationId xmlns:p14="http://schemas.microsoft.com/office/powerpoint/2010/main" val="213329480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FF95E8-293A-8FEA-5CDA-26DA37027304}"/>
            </a:ext>
          </a:extLst>
        </p:cNvPr>
        <p:cNvGrpSpPr/>
        <p:nvPr/>
      </p:nvGrpSpPr>
      <p:grpSpPr>
        <a:xfrm>
          <a:off x="0" y="0"/>
          <a:ext cx="0" cy="0"/>
          <a:chOff x="0" y="0"/>
          <a:chExt cx="0" cy="0"/>
        </a:xfrm>
      </p:grpSpPr>
      <p:pic>
        <p:nvPicPr>
          <p:cNvPr id="13" name="Content Placeholder 12">
            <a:extLst>
              <a:ext uri="{FF2B5EF4-FFF2-40B4-BE49-F238E27FC236}">
                <a16:creationId xmlns:a16="http://schemas.microsoft.com/office/drawing/2014/main" id="{9D41A1FF-2DF6-1CCA-A74E-4E4EDCFA1E3D}"/>
              </a:ext>
            </a:extLst>
          </p:cNvPr>
          <p:cNvPicPr>
            <a:picLocks noGrp="1" noChangeAspect="1"/>
          </p:cNvPicPr>
          <p:nvPr>
            <p:ph idx="1"/>
          </p:nvPr>
        </p:nvPicPr>
        <p:blipFill>
          <a:blip r:embed="rId2"/>
          <a:stretch>
            <a:fillRect/>
          </a:stretch>
        </p:blipFill>
        <p:spPr>
          <a:xfrm>
            <a:off x="701664" y="768804"/>
            <a:ext cx="10788672" cy="5947681"/>
          </a:xfrm>
          <a:prstGeom prst="rect">
            <a:avLst/>
          </a:prstGeom>
        </p:spPr>
      </p:pic>
      <p:sp>
        <p:nvSpPr>
          <p:cNvPr id="7" name="Title 6">
            <a:extLst>
              <a:ext uri="{FF2B5EF4-FFF2-40B4-BE49-F238E27FC236}">
                <a16:creationId xmlns:a16="http://schemas.microsoft.com/office/drawing/2014/main" id="{43E6CCD3-E073-81F6-575F-A36F47C582F1}"/>
              </a:ext>
            </a:extLst>
          </p:cNvPr>
          <p:cNvSpPr>
            <a:spLocks noGrp="1"/>
          </p:cNvSpPr>
          <p:nvPr>
            <p:ph type="title"/>
          </p:nvPr>
        </p:nvSpPr>
        <p:spPr>
          <a:xfrm>
            <a:off x="76200" y="0"/>
            <a:ext cx="11190514" cy="611313"/>
          </a:xfrm>
        </p:spPr>
        <p:txBody>
          <a:bodyPr>
            <a:normAutofit fontScale="90000"/>
          </a:bodyPr>
          <a:lstStyle/>
          <a:p>
            <a:r>
              <a:rPr lang="en-US"/>
              <a:t>     </a:t>
            </a:r>
            <a:r>
              <a:rPr lang="en-US" err="1"/>
              <a:t>Technische</a:t>
            </a:r>
            <a:r>
              <a:rPr lang="en-US"/>
              <a:t> specificities         MY26		  MY24</a:t>
            </a:r>
          </a:p>
        </p:txBody>
      </p:sp>
    </p:spTree>
    <p:extLst>
      <p:ext uri="{BB962C8B-B14F-4D97-AF65-F5344CB8AC3E}">
        <p14:creationId xmlns:p14="http://schemas.microsoft.com/office/powerpoint/2010/main" val="373196236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67303C-EC71-14CC-DC65-37117C4A7DD1}"/>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C4E0E240-E736-EBF9-DD4D-2BB4AE81B7B5}"/>
              </a:ext>
            </a:extLst>
          </p:cNvPr>
          <p:cNvSpPr>
            <a:spLocks noGrp="1"/>
          </p:cNvSpPr>
          <p:nvPr>
            <p:ph type="title"/>
          </p:nvPr>
        </p:nvSpPr>
        <p:spPr>
          <a:xfrm>
            <a:off x="700635" y="85725"/>
            <a:ext cx="10691265" cy="533400"/>
          </a:xfrm>
        </p:spPr>
        <p:txBody>
          <a:bodyPr>
            <a:normAutofit fontScale="90000"/>
          </a:bodyPr>
          <a:lstStyle/>
          <a:p>
            <a:r>
              <a:rPr lang="en-US" err="1"/>
              <a:t>Technische</a:t>
            </a:r>
            <a:r>
              <a:rPr lang="en-US"/>
              <a:t> specificities		MY26		MY24</a:t>
            </a:r>
          </a:p>
        </p:txBody>
      </p:sp>
      <p:pic>
        <p:nvPicPr>
          <p:cNvPr id="6" name="Picture 5">
            <a:extLst>
              <a:ext uri="{FF2B5EF4-FFF2-40B4-BE49-F238E27FC236}">
                <a16:creationId xmlns:a16="http://schemas.microsoft.com/office/drawing/2014/main" id="{87C141BC-7E8A-C897-198F-4E83B5055791}"/>
              </a:ext>
            </a:extLst>
          </p:cNvPr>
          <p:cNvPicPr>
            <a:picLocks noChangeAspect="1"/>
          </p:cNvPicPr>
          <p:nvPr/>
        </p:nvPicPr>
        <p:blipFill>
          <a:blip r:embed="rId2"/>
          <a:stretch>
            <a:fillRect/>
          </a:stretch>
        </p:blipFill>
        <p:spPr>
          <a:xfrm>
            <a:off x="555625" y="1020083"/>
            <a:ext cx="11080750" cy="5340350"/>
          </a:xfrm>
          <a:prstGeom prst="rect">
            <a:avLst/>
          </a:prstGeom>
        </p:spPr>
      </p:pic>
    </p:spTree>
    <p:extLst>
      <p:ext uri="{BB962C8B-B14F-4D97-AF65-F5344CB8AC3E}">
        <p14:creationId xmlns:p14="http://schemas.microsoft.com/office/powerpoint/2010/main" val="363472761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9DE197-15C8-3E28-920F-D4217DDFF6C7}"/>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2298ABA8-9EC5-CA3D-FDFC-215DB837F7AE}"/>
              </a:ext>
            </a:extLst>
          </p:cNvPr>
          <p:cNvPicPr>
            <a:picLocks noChangeAspect="1"/>
          </p:cNvPicPr>
          <p:nvPr/>
        </p:nvPicPr>
        <p:blipFill>
          <a:blip r:embed="rId3"/>
          <a:stretch>
            <a:fillRect/>
          </a:stretch>
        </p:blipFill>
        <p:spPr>
          <a:xfrm>
            <a:off x="9438302" y="6200775"/>
            <a:ext cx="2620347" cy="571500"/>
          </a:xfrm>
          <a:prstGeom prst="rect">
            <a:avLst/>
          </a:prstGeom>
        </p:spPr>
      </p:pic>
      <p:sp>
        <p:nvSpPr>
          <p:cNvPr id="4" name="Title 3">
            <a:extLst>
              <a:ext uri="{FF2B5EF4-FFF2-40B4-BE49-F238E27FC236}">
                <a16:creationId xmlns:a16="http://schemas.microsoft.com/office/drawing/2014/main" id="{22A3599F-47D8-1414-0703-046C42E22CD7}"/>
              </a:ext>
            </a:extLst>
          </p:cNvPr>
          <p:cNvSpPr>
            <a:spLocks noGrp="1"/>
          </p:cNvSpPr>
          <p:nvPr>
            <p:ph type="title"/>
          </p:nvPr>
        </p:nvSpPr>
        <p:spPr>
          <a:xfrm>
            <a:off x="700635" y="85725"/>
            <a:ext cx="10691265" cy="533400"/>
          </a:xfrm>
        </p:spPr>
        <p:txBody>
          <a:bodyPr>
            <a:normAutofit fontScale="90000"/>
          </a:bodyPr>
          <a:lstStyle/>
          <a:p>
            <a:r>
              <a:rPr lang="en-US"/>
              <a:t>Dimensions</a:t>
            </a:r>
          </a:p>
        </p:txBody>
      </p:sp>
      <p:pic>
        <p:nvPicPr>
          <p:cNvPr id="6" name="Content Placeholder 5">
            <a:extLst>
              <a:ext uri="{FF2B5EF4-FFF2-40B4-BE49-F238E27FC236}">
                <a16:creationId xmlns:a16="http://schemas.microsoft.com/office/drawing/2014/main" id="{3B7B682E-4D82-78C9-6D92-CB7A69853AC1}"/>
              </a:ext>
            </a:extLst>
          </p:cNvPr>
          <p:cNvPicPr>
            <a:picLocks noGrp="1" noChangeAspect="1"/>
          </p:cNvPicPr>
          <p:nvPr>
            <p:ph idx="1"/>
          </p:nvPr>
        </p:nvPicPr>
        <p:blipFill>
          <a:blip r:embed="rId4"/>
          <a:stretch>
            <a:fillRect/>
          </a:stretch>
        </p:blipFill>
        <p:spPr>
          <a:xfrm>
            <a:off x="2130501" y="895350"/>
            <a:ext cx="7830986" cy="5091113"/>
          </a:xfrm>
          <a:prstGeom prst="rect">
            <a:avLst/>
          </a:prstGeom>
        </p:spPr>
      </p:pic>
    </p:spTree>
    <p:extLst>
      <p:ext uri="{BB962C8B-B14F-4D97-AF65-F5344CB8AC3E}">
        <p14:creationId xmlns:p14="http://schemas.microsoft.com/office/powerpoint/2010/main" val="68758084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5F7A85-B29A-57E5-1427-A39ACB9C08A2}"/>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32F7DDFE-356C-E777-2CAD-78F0D55C4695}"/>
              </a:ext>
            </a:extLst>
          </p:cNvPr>
          <p:cNvPicPr>
            <a:picLocks noChangeAspect="1"/>
          </p:cNvPicPr>
          <p:nvPr/>
        </p:nvPicPr>
        <p:blipFill>
          <a:blip r:embed="rId3"/>
          <a:stretch>
            <a:fillRect/>
          </a:stretch>
        </p:blipFill>
        <p:spPr>
          <a:xfrm>
            <a:off x="9438302" y="6200775"/>
            <a:ext cx="2620347" cy="571500"/>
          </a:xfrm>
          <a:prstGeom prst="rect">
            <a:avLst/>
          </a:prstGeom>
        </p:spPr>
      </p:pic>
      <p:sp>
        <p:nvSpPr>
          <p:cNvPr id="4" name="Title 3">
            <a:extLst>
              <a:ext uri="{FF2B5EF4-FFF2-40B4-BE49-F238E27FC236}">
                <a16:creationId xmlns:a16="http://schemas.microsoft.com/office/drawing/2014/main" id="{80A27676-262F-5FB0-5532-8F13F7B4E14B}"/>
              </a:ext>
            </a:extLst>
          </p:cNvPr>
          <p:cNvSpPr>
            <a:spLocks noGrp="1"/>
          </p:cNvSpPr>
          <p:nvPr>
            <p:ph type="title"/>
          </p:nvPr>
        </p:nvSpPr>
        <p:spPr>
          <a:xfrm>
            <a:off x="700635" y="85725"/>
            <a:ext cx="10691265" cy="533400"/>
          </a:xfrm>
        </p:spPr>
        <p:txBody>
          <a:bodyPr>
            <a:normAutofit fontScale="90000"/>
          </a:bodyPr>
          <a:lstStyle/>
          <a:p>
            <a:r>
              <a:rPr lang="en-US" dirty="0"/>
              <a:t>Price basket </a:t>
            </a:r>
          </a:p>
        </p:txBody>
      </p:sp>
      <p:pic>
        <p:nvPicPr>
          <p:cNvPr id="6" name="Content Placeholder 5">
            <a:extLst>
              <a:ext uri="{FF2B5EF4-FFF2-40B4-BE49-F238E27FC236}">
                <a16:creationId xmlns:a16="http://schemas.microsoft.com/office/drawing/2014/main" id="{163A8D66-95CD-92E6-3D11-2E4F6980BB4E}"/>
              </a:ext>
            </a:extLst>
          </p:cNvPr>
          <p:cNvPicPr>
            <a:picLocks noGrp="1" noChangeAspect="1"/>
          </p:cNvPicPr>
          <p:nvPr>
            <p:ph idx="1"/>
          </p:nvPr>
        </p:nvPicPr>
        <p:blipFill>
          <a:blip r:embed="rId4"/>
          <a:stretch>
            <a:fillRect/>
          </a:stretch>
        </p:blipFill>
        <p:spPr>
          <a:xfrm>
            <a:off x="1950778" y="768544"/>
            <a:ext cx="8190978" cy="5320911"/>
          </a:xfrm>
          <a:prstGeom prst="rect">
            <a:avLst/>
          </a:prstGeom>
        </p:spPr>
      </p:pic>
    </p:spTree>
    <p:extLst>
      <p:ext uri="{BB962C8B-B14F-4D97-AF65-F5344CB8AC3E}">
        <p14:creationId xmlns:p14="http://schemas.microsoft.com/office/powerpoint/2010/main" val="139896154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CA846C-0697-869C-1C4A-660232CAA977}"/>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74F531CF-6682-C542-5D66-D03589E2B52E}"/>
              </a:ext>
            </a:extLst>
          </p:cNvPr>
          <p:cNvPicPr>
            <a:picLocks noChangeAspect="1"/>
          </p:cNvPicPr>
          <p:nvPr/>
        </p:nvPicPr>
        <p:blipFill>
          <a:blip r:embed="rId3"/>
          <a:stretch>
            <a:fillRect/>
          </a:stretch>
        </p:blipFill>
        <p:spPr>
          <a:xfrm>
            <a:off x="9438302" y="6200775"/>
            <a:ext cx="2620347" cy="571500"/>
          </a:xfrm>
          <a:prstGeom prst="rect">
            <a:avLst/>
          </a:prstGeom>
        </p:spPr>
      </p:pic>
      <p:sp>
        <p:nvSpPr>
          <p:cNvPr id="4" name="Title 3">
            <a:extLst>
              <a:ext uri="{FF2B5EF4-FFF2-40B4-BE49-F238E27FC236}">
                <a16:creationId xmlns:a16="http://schemas.microsoft.com/office/drawing/2014/main" id="{198064D9-3539-1CA6-2FC0-E9D37418163E}"/>
              </a:ext>
            </a:extLst>
          </p:cNvPr>
          <p:cNvSpPr>
            <a:spLocks noGrp="1"/>
          </p:cNvSpPr>
          <p:nvPr>
            <p:ph type="title"/>
          </p:nvPr>
        </p:nvSpPr>
        <p:spPr>
          <a:xfrm>
            <a:off x="700635" y="85725"/>
            <a:ext cx="10691265" cy="533400"/>
          </a:xfrm>
        </p:spPr>
        <p:txBody>
          <a:bodyPr>
            <a:normAutofit fontScale="90000"/>
          </a:bodyPr>
          <a:lstStyle/>
          <a:p>
            <a:r>
              <a:rPr lang="en-US" err="1"/>
              <a:t>Sterke</a:t>
            </a:r>
            <a:r>
              <a:rPr lang="en-US"/>
              <a:t> </a:t>
            </a:r>
            <a:r>
              <a:rPr lang="en-US" err="1"/>
              <a:t>punten</a:t>
            </a:r>
            <a:r>
              <a:rPr lang="en-US"/>
              <a:t> Suzuki Across</a:t>
            </a:r>
          </a:p>
        </p:txBody>
      </p:sp>
      <p:sp>
        <p:nvSpPr>
          <p:cNvPr id="5" name="Content Placeholder 4">
            <a:extLst>
              <a:ext uri="{FF2B5EF4-FFF2-40B4-BE49-F238E27FC236}">
                <a16:creationId xmlns:a16="http://schemas.microsoft.com/office/drawing/2014/main" id="{83365BAD-03E0-1AF5-5A2C-6B2E389F9C4B}"/>
              </a:ext>
            </a:extLst>
          </p:cNvPr>
          <p:cNvSpPr>
            <a:spLocks noGrp="1"/>
          </p:cNvSpPr>
          <p:nvPr>
            <p:ph idx="1"/>
          </p:nvPr>
        </p:nvSpPr>
        <p:spPr>
          <a:xfrm>
            <a:off x="627483" y="965834"/>
            <a:ext cx="10691265" cy="5234941"/>
          </a:xfrm>
        </p:spPr>
        <p:txBody>
          <a:bodyPr>
            <a:noAutofit/>
          </a:bodyPr>
          <a:lstStyle/>
          <a:p>
            <a:r>
              <a:rPr lang="nl-NL" sz="2800" dirty="0">
                <a:latin typeface="Arial Black" panose="020B0A04020102020204" pitchFamily="34" charset="0"/>
              </a:rPr>
              <a:t>Krachtige plug-in hybride aandrijflijn met 309 pk</a:t>
            </a:r>
          </a:p>
          <a:p>
            <a:r>
              <a:rPr lang="nl-NL" sz="2800" dirty="0">
                <a:latin typeface="Arial Black" panose="020B0A04020102020204" pitchFamily="34" charset="0"/>
              </a:rPr>
              <a:t>Standaard vierwielaandrijving (AWD)</a:t>
            </a:r>
          </a:p>
          <a:p>
            <a:r>
              <a:rPr lang="nl-NL" sz="2800" dirty="0">
                <a:latin typeface="Arial Black" panose="020B0A04020102020204" pitchFamily="34" charset="0"/>
              </a:rPr>
              <a:t>Laag gemiddeld brandstofverbruik</a:t>
            </a:r>
          </a:p>
          <a:p>
            <a:r>
              <a:rPr lang="nl-NL" sz="2800" dirty="0">
                <a:latin typeface="Arial Black" panose="020B0A04020102020204" pitchFamily="34" charset="0"/>
              </a:rPr>
              <a:t>Uitstekende Japanse betrouwbaarheid</a:t>
            </a:r>
          </a:p>
          <a:p>
            <a:r>
              <a:rPr lang="nl-NL" sz="2800" dirty="0">
                <a:latin typeface="Arial Black" panose="020B0A04020102020204" pitchFamily="34" charset="0"/>
              </a:rPr>
              <a:t>Zeer rijk uitgeruste standaardversie</a:t>
            </a:r>
          </a:p>
          <a:p>
            <a:r>
              <a:rPr lang="nl-NL" sz="2800" dirty="0">
                <a:latin typeface="Arial Black" panose="020B0A04020102020204" pitchFamily="34" charset="0"/>
              </a:rPr>
              <a:t>Elektrisch bedienbaar panoramisch schuif- en kanteldak</a:t>
            </a:r>
          </a:p>
          <a:p>
            <a:r>
              <a:rPr lang="nl-NL" sz="2800" dirty="0">
                <a:latin typeface="Arial Black" panose="020B0A04020102020204" pitchFamily="34" charset="0"/>
              </a:rPr>
              <a:t>Tot 10 jaar garantie</a:t>
            </a:r>
          </a:p>
        </p:txBody>
      </p:sp>
    </p:spTree>
    <p:extLst>
      <p:ext uri="{BB962C8B-B14F-4D97-AF65-F5344CB8AC3E}">
        <p14:creationId xmlns:p14="http://schemas.microsoft.com/office/powerpoint/2010/main" val="288409963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2F8589-FFC9-81BD-C9F6-2E035E0D7511}"/>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0A6FE214-73CB-65FA-E10C-9F42C0DF43DA}"/>
              </a:ext>
            </a:extLst>
          </p:cNvPr>
          <p:cNvPicPr>
            <a:picLocks noChangeAspect="1"/>
          </p:cNvPicPr>
          <p:nvPr/>
        </p:nvPicPr>
        <p:blipFill>
          <a:blip r:embed="rId3"/>
          <a:stretch>
            <a:fillRect/>
          </a:stretch>
        </p:blipFill>
        <p:spPr>
          <a:xfrm>
            <a:off x="9438302" y="6200775"/>
            <a:ext cx="2620347" cy="571500"/>
          </a:xfrm>
          <a:prstGeom prst="rect">
            <a:avLst/>
          </a:prstGeom>
        </p:spPr>
      </p:pic>
      <p:sp>
        <p:nvSpPr>
          <p:cNvPr id="4" name="Title 3">
            <a:extLst>
              <a:ext uri="{FF2B5EF4-FFF2-40B4-BE49-F238E27FC236}">
                <a16:creationId xmlns:a16="http://schemas.microsoft.com/office/drawing/2014/main" id="{4D22704D-522B-A045-A25C-292FAC15263D}"/>
              </a:ext>
            </a:extLst>
          </p:cNvPr>
          <p:cNvSpPr>
            <a:spLocks noGrp="1"/>
          </p:cNvSpPr>
          <p:nvPr>
            <p:ph type="title"/>
          </p:nvPr>
        </p:nvSpPr>
        <p:spPr>
          <a:xfrm>
            <a:off x="700635" y="85725"/>
            <a:ext cx="10691265" cy="533400"/>
          </a:xfrm>
        </p:spPr>
        <p:txBody>
          <a:bodyPr>
            <a:normAutofit fontScale="90000"/>
          </a:bodyPr>
          <a:lstStyle/>
          <a:p>
            <a:r>
              <a:rPr lang="en-US"/>
              <a:t> </a:t>
            </a:r>
            <a:r>
              <a:rPr lang="nl-NL"/>
              <a:t>Waarom kiezen voor de Suzuki Across?</a:t>
            </a:r>
            <a:br>
              <a:rPr lang="nl-NL"/>
            </a:br>
            <a:endParaRPr lang="en-US"/>
          </a:p>
        </p:txBody>
      </p:sp>
      <p:sp>
        <p:nvSpPr>
          <p:cNvPr id="5" name="Content Placeholder 4">
            <a:extLst>
              <a:ext uri="{FF2B5EF4-FFF2-40B4-BE49-F238E27FC236}">
                <a16:creationId xmlns:a16="http://schemas.microsoft.com/office/drawing/2014/main" id="{86FBD070-A0AD-50AF-F721-C41863A1ADB3}"/>
              </a:ext>
            </a:extLst>
          </p:cNvPr>
          <p:cNvSpPr>
            <a:spLocks noGrp="1"/>
          </p:cNvSpPr>
          <p:nvPr>
            <p:ph idx="1"/>
          </p:nvPr>
        </p:nvSpPr>
        <p:spPr>
          <a:xfrm>
            <a:off x="627483" y="965834"/>
            <a:ext cx="11119868" cy="5032629"/>
          </a:xfrm>
        </p:spPr>
        <p:txBody>
          <a:bodyPr>
            <a:normAutofit/>
          </a:bodyPr>
          <a:lstStyle/>
          <a:p>
            <a:pPr lvl="1"/>
            <a:r>
              <a:rPr lang="nl-NL" sz="2800">
                <a:latin typeface="Arial Black" panose="020B0A04020102020204" pitchFamily="34" charset="0"/>
              </a:rPr>
              <a:t>Voordeliger geprijsd dan een vergelijkbaar uitgeruste Toyota RAV4 Plug-in Hybrid</a:t>
            </a:r>
          </a:p>
          <a:p>
            <a:pPr lvl="1"/>
            <a:r>
              <a:rPr lang="nl-NL" sz="2800">
                <a:latin typeface="Arial Black" panose="020B0A04020102020204" pitchFamily="34" charset="0"/>
              </a:rPr>
              <a:t>Biedt samen met zijn technische tweelingbroer een van de sterkste totaalpakketten op de markt</a:t>
            </a:r>
          </a:p>
          <a:p>
            <a:pPr lvl="1"/>
            <a:r>
              <a:rPr lang="nl-NL" sz="2800">
                <a:latin typeface="Arial Black" panose="020B0A04020102020204" pitchFamily="34" charset="0"/>
              </a:rPr>
              <a:t>Uitstekende prijs-kwaliteitverhouding</a:t>
            </a:r>
          </a:p>
          <a:p>
            <a:pPr lvl="1"/>
            <a:r>
              <a:rPr lang="nl-NL" sz="2800">
                <a:latin typeface="Arial Black" panose="020B0A04020102020204" pitchFamily="34" charset="0"/>
              </a:rPr>
              <a:t>Ideale keuze voor zakelijke rijders dankzij de lage TCO</a:t>
            </a:r>
          </a:p>
          <a:p>
            <a:pPr lvl="1"/>
            <a:r>
              <a:rPr lang="nl-NL" sz="2800">
                <a:latin typeface="Arial Black" panose="020B0A04020102020204" pitchFamily="34" charset="0"/>
              </a:rPr>
              <a:t>Ruim en praktisch, ook voor gezinnen met veel bagage</a:t>
            </a:r>
            <a:endParaRPr lang="en-US" sz="2800">
              <a:latin typeface="Arial Black" panose="020B0A04020102020204" pitchFamily="34" charset="0"/>
            </a:endParaRPr>
          </a:p>
        </p:txBody>
      </p:sp>
    </p:spTree>
    <p:extLst>
      <p:ext uri="{BB962C8B-B14F-4D97-AF65-F5344CB8AC3E}">
        <p14:creationId xmlns:p14="http://schemas.microsoft.com/office/powerpoint/2010/main" val="271129388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260018-9350-3984-74B3-61B5298065BC}"/>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3487011D-18BE-BBBD-894D-27694229D732}"/>
              </a:ext>
            </a:extLst>
          </p:cNvPr>
          <p:cNvPicPr>
            <a:picLocks noChangeAspect="1"/>
          </p:cNvPicPr>
          <p:nvPr/>
        </p:nvPicPr>
        <p:blipFill>
          <a:blip r:embed="rId3"/>
          <a:stretch>
            <a:fillRect/>
          </a:stretch>
        </p:blipFill>
        <p:spPr>
          <a:xfrm>
            <a:off x="9438302" y="6200775"/>
            <a:ext cx="2620347" cy="571500"/>
          </a:xfrm>
          <a:prstGeom prst="rect">
            <a:avLst/>
          </a:prstGeom>
        </p:spPr>
      </p:pic>
      <p:pic>
        <p:nvPicPr>
          <p:cNvPr id="8" name="Content Placeholder 7">
            <a:extLst>
              <a:ext uri="{FF2B5EF4-FFF2-40B4-BE49-F238E27FC236}">
                <a16:creationId xmlns:a16="http://schemas.microsoft.com/office/drawing/2014/main" id="{1BAE5E72-06A9-A6BF-AD38-44722EEAA24A}"/>
              </a:ext>
            </a:extLst>
          </p:cNvPr>
          <p:cNvPicPr>
            <a:picLocks noGrp="1" noChangeAspect="1"/>
          </p:cNvPicPr>
          <p:nvPr>
            <p:ph idx="4294967295"/>
          </p:nvPr>
        </p:nvPicPr>
        <p:blipFill>
          <a:blip r:embed="rId4"/>
          <a:stretch>
            <a:fillRect/>
          </a:stretch>
        </p:blipFill>
        <p:spPr>
          <a:xfrm>
            <a:off x="2087563" y="822325"/>
            <a:ext cx="7818437" cy="5213350"/>
          </a:xfrm>
          <a:prstGeom prst="rect">
            <a:avLst/>
          </a:prstGeom>
        </p:spPr>
      </p:pic>
      <p:sp>
        <p:nvSpPr>
          <p:cNvPr id="9" name="TextBox 8">
            <a:extLst>
              <a:ext uri="{FF2B5EF4-FFF2-40B4-BE49-F238E27FC236}">
                <a16:creationId xmlns:a16="http://schemas.microsoft.com/office/drawing/2014/main" id="{342A8970-6CCD-EA0D-D617-886FFBF6141D}"/>
              </a:ext>
            </a:extLst>
          </p:cNvPr>
          <p:cNvSpPr txBox="1"/>
          <p:nvPr/>
        </p:nvSpPr>
        <p:spPr>
          <a:xfrm>
            <a:off x="2684834" y="1099226"/>
            <a:ext cx="6391072" cy="707886"/>
          </a:xfrm>
          <a:prstGeom prst="rect">
            <a:avLst/>
          </a:prstGeom>
          <a:noFill/>
        </p:spPr>
        <p:txBody>
          <a:bodyPr wrap="square" rtlCol="0">
            <a:spAutoFit/>
          </a:bodyPr>
          <a:lstStyle/>
          <a:p>
            <a:r>
              <a:rPr lang="en-US" sz="4000" dirty="0" err="1"/>
              <a:t>Bedankt</a:t>
            </a:r>
            <a:r>
              <a:rPr lang="en-US" sz="4000" dirty="0"/>
              <a:t> </a:t>
            </a:r>
            <a:r>
              <a:rPr lang="en-US" sz="4000" dirty="0" err="1"/>
              <a:t>voor</a:t>
            </a:r>
            <a:r>
              <a:rPr lang="en-US" sz="4000" dirty="0"/>
              <a:t> </a:t>
            </a:r>
            <a:r>
              <a:rPr lang="en-US" sz="4000" dirty="0" err="1"/>
              <a:t>jullie</a:t>
            </a:r>
            <a:r>
              <a:rPr lang="en-US" sz="4000" dirty="0"/>
              <a:t> </a:t>
            </a:r>
            <a:r>
              <a:rPr lang="en-US" sz="4000" dirty="0" err="1"/>
              <a:t>aandacht</a:t>
            </a:r>
            <a:endParaRPr lang="en-US" sz="4000" dirty="0"/>
          </a:p>
        </p:txBody>
      </p:sp>
    </p:spTree>
    <p:extLst>
      <p:ext uri="{BB962C8B-B14F-4D97-AF65-F5344CB8AC3E}">
        <p14:creationId xmlns:p14="http://schemas.microsoft.com/office/powerpoint/2010/main" val="206406425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260018-9350-3984-74B3-61B5298065BC}"/>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3487011D-18BE-BBBD-894D-27694229D732}"/>
              </a:ext>
            </a:extLst>
          </p:cNvPr>
          <p:cNvPicPr>
            <a:picLocks noChangeAspect="1"/>
          </p:cNvPicPr>
          <p:nvPr/>
        </p:nvPicPr>
        <p:blipFill>
          <a:blip r:embed="rId3"/>
          <a:stretch>
            <a:fillRect/>
          </a:stretch>
        </p:blipFill>
        <p:spPr>
          <a:xfrm>
            <a:off x="9438302" y="6200775"/>
            <a:ext cx="2620347" cy="571500"/>
          </a:xfrm>
          <a:prstGeom prst="rect">
            <a:avLst/>
          </a:prstGeom>
        </p:spPr>
      </p:pic>
      <p:sp>
        <p:nvSpPr>
          <p:cNvPr id="9" name="TextBox 8">
            <a:extLst>
              <a:ext uri="{FF2B5EF4-FFF2-40B4-BE49-F238E27FC236}">
                <a16:creationId xmlns:a16="http://schemas.microsoft.com/office/drawing/2014/main" id="{342A8970-6CCD-EA0D-D617-886FFBF6141D}"/>
              </a:ext>
            </a:extLst>
          </p:cNvPr>
          <p:cNvSpPr txBox="1"/>
          <p:nvPr/>
        </p:nvSpPr>
        <p:spPr>
          <a:xfrm>
            <a:off x="2684834" y="1099226"/>
            <a:ext cx="6391072" cy="707886"/>
          </a:xfrm>
          <a:prstGeom prst="rect">
            <a:avLst/>
          </a:prstGeom>
          <a:noFill/>
        </p:spPr>
        <p:txBody>
          <a:bodyPr wrap="square" rtlCol="0">
            <a:spAutoFit/>
          </a:bodyPr>
          <a:lstStyle/>
          <a:p>
            <a:endParaRPr lang="en-US" sz="4000" dirty="0"/>
          </a:p>
        </p:txBody>
      </p:sp>
      <p:sp>
        <p:nvSpPr>
          <p:cNvPr id="2" name="Titel 1">
            <a:extLst>
              <a:ext uri="{FF2B5EF4-FFF2-40B4-BE49-F238E27FC236}">
                <a16:creationId xmlns:a16="http://schemas.microsoft.com/office/drawing/2014/main" id="{F422944A-593C-E6C5-0113-D2BBB3BC5290}"/>
              </a:ext>
            </a:extLst>
          </p:cNvPr>
          <p:cNvSpPr>
            <a:spLocks noGrp="1"/>
          </p:cNvSpPr>
          <p:nvPr>
            <p:ph type="title"/>
          </p:nvPr>
        </p:nvSpPr>
        <p:spPr/>
        <p:txBody>
          <a:bodyPr/>
          <a:lstStyle/>
          <a:p>
            <a:r>
              <a:rPr lang="en-US" dirty="0"/>
              <a:t>Press kit</a:t>
            </a:r>
            <a:endParaRPr lang="nl-NL" dirty="0"/>
          </a:p>
        </p:txBody>
      </p:sp>
      <p:sp>
        <p:nvSpPr>
          <p:cNvPr id="4" name="Tijdelijke aanduiding voor inhoud 3">
            <a:extLst>
              <a:ext uri="{FF2B5EF4-FFF2-40B4-BE49-F238E27FC236}">
                <a16:creationId xmlns:a16="http://schemas.microsoft.com/office/drawing/2014/main" id="{3A5CD1CE-B4E7-68F4-19AB-53E32AF73655}"/>
              </a:ext>
            </a:extLst>
          </p:cNvPr>
          <p:cNvSpPr>
            <a:spLocks noGrp="1"/>
          </p:cNvSpPr>
          <p:nvPr>
            <p:ph idx="1"/>
          </p:nvPr>
        </p:nvSpPr>
        <p:spPr/>
        <p:txBody>
          <a:bodyPr>
            <a:normAutofit lnSpcReduction="10000"/>
          </a:bodyPr>
          <a:lstStyle/>
          <a:p>
            <a:r>
              <a:rPr lang="en-US" dirty="0">
                <a:hlinkClick r:id="rId4"/>
              </a:rPr>
              <a:t>www.news.Suzuki.be</a:t>
            </a:r>
            <a:endParaRPr lang="en-US" dirty="0"/>
          </a:p>
          <a:p>
            <a:pPr lvl="1"/>
            <a:r>
              <a:rPr lang="nl-NL" dirty="0"/>
              <a:t>Presentatie</a:t>
            </a:r>
          </a:p>
          <a:p>
            <a:pPr lvl="1"/>
            <a:r>
              <a:rPr lang="nl-NL" dirty="0"/>
              <a:t>Persdossier</a:t>
            </a:r>
          </a:p>
          <a:p>
            <a:pPr lvl="1"/>
            <a:r>
              <a:rPr lang="nl-NL" dirty="0"/>
              <a:t>Lokale foto’s</a:t>
            </a:r>
          </a:p>
          <a:p>
            <a:pPr lvl="1"/>
            <a:r>
              <a:rPr lang="nl-NL" dirty="0"/>
              <a:t>Technische specificaties</a:t>
            </a:r>
          </a:p>
          <a:p>
            <a:pPr lvl="1"/>
            <a:endParaRPr lang="nl-NL" dirty="0"/>
          </a:p>
          <a:p>
            <a:r>
              <a:rPr lang="nl-NL" dirty="0"/>
              <a:t>Perswagens  : kunnen nu geboekt worden </a:t>
            </a:r>
          </a:p>
          <a:p>
            <a:pPr lvl="1"/>
            <a:r>
              <a:rPr lang="nl-NL" dirty="0" err="1"/>
              <a:t>Across</a:t>
            </a:r>
            <a:endParaRPr lang="nl-NL" dirty="0"/>
          </a:p>
          <a:p>
            <a:pPr lvl="1"/>
            <a:r>
              <a:rPr lang="nl-NL" dirty="0"/>
              <a:t>Swift</a:t>
            </a:r>
          </a:p>
          <a:p>
            <a:pPr lvl="1"/>
            <a:r>
              <a:rPr lang="nl-NL" dirty="0" err="1"/>
              <a:t>Vitara</a:t>
            </a:r>
            <a:endParaRPr lang="nl-NL" dirty="0"/>
          </a:p>
          <a:p>
            <a:pPr lvl="1"/>
            <a:r>
              <a:rPr lang="nl-NL" dirty="0" err="1"/>
              <a:t>eVitara</a:t>
            </a:r>
            <a:r>
              <a:rPr lang="nl-NL" dirty="0"/>
              <a:t> 4x4</a:t>
            </a:r>
          </a:p>
        </p:txBody>
      </p:sp>
    </p:spTree>
    <p:extLst>
      <p:ext uri="{BB962C8B-B14F-4D97-AF65-F5344CB8AC3E}">
        <p14:creationId xmlns:p14="http://schemas.microsoft.com/office/powerpoint/2010/main" val="197963564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8DEBF26-3E74-2F20-7513-7790AAA711C4}"/>
              </a:ext>
            </a:extLst>
          </p:cNvPr>
          <p:cNvSpPr>
            <a:spLocks noGrp="1"/>
          </p:cNvSpPr>
          <p:nvPr>
            <p:ph type="title"/>
          </p:nvPr>
        </p:nvSpPr>
        <p:spPr>
          <a:xfrm>
            <a:off x="2433320" y="-297658"/>
            <a:ext cx="10515600" cy="1325563"/>
          </a:xfrm>
        </p:spPr>
        <p:txBody>
          <a:bodyPr/>
          <a:lstStyle/>
          <a:p>
            <a:r>
              <a:rPr lang="en-US" dirty="0" err="1">
                <a:solidFill>
                  <a:schemeClr val="tx2">
                    <a:lumMod val="75000"/>
                    <a:lumOff val="25000"/>
                  </a:schemeClr>
                </a:solidFill>
              </a:rPr>
              <a:t>Dealernetwork</a:t>
            </a:r>
            <a:endParaRPr lang="nl-NL" dirty="0">
              <a:solidFill>
                <a:schemeClr val="tx2">
                  <a:lumMod val="75000"/>
                  <a:lumOff val="25000"/>
                </a:schemeClr>
              </a:solidFill>
            </a:endParaRPr>
          </a:p>
        </p:txBody>
      </p:sp>
      <p:sp>
        <p:nvSpPr>
          <p:cNvPr id="3" name="Tijdelijke aanduiding voor inhoud 2">
            <a:extLst>
              <a:ext uri="{FF2B5EF4-FFF2-40B4-BE49-F238E27FC236}">
                <a16:creationId xmlns:a16="http://schemas.microsoft.com/office/drawing/2014/main" id="{C50ED3CC-12B1-4EEE-03F7-1BA1F56C5863}"/>
              </a:ext>
            </a:extLst>
          </p:cNvPr>
          <p:cNvSpPr>
            <a:spLocks noGrp="1"/>
          </p:cNvSpPr>
          <p:nvPr>
            <p:ph idx="1"/>
          </p:nvPr>
        </p:nvSpPr>
        <p:spPr/>
        <p:txBody>
          <a:bodyPr/>
          <a:lstStyle/>
          <a:p>
            <a:r>
              <a:rPr lang="en-US" dirty="0">
                <a:solidFill>
                  <a:schemeClr val="tx2">
                    <a:lumMod val="75000"/>
                    <a:lumOff val="25000"/>
                  </a:schemeClr>
                </a:solidFill>
              </a:rPr>
              <a:t>82 sales points in Belgium and GDL</a:t>
            </a:r>
          </a:p>
          <a:p>
            <a:r>
              <a:rPr lang="en-US" dirty="0">
                <a:solidFill>
                  <a:schemeClr val="tx2">
                    <a:lumMod val="75000"/>
                    <a:lumOff val="25000"/>
                  </a:schemeClr>
                </a:solidFill>
              </a:rPr>
              <a:t>Family-owned dealerships</a:t>
            </a:r>
          </a:p>
          <a:p>
            <a:r>
              <a:rPr lang="en-US" dirty="0">
                <a:solidFill>
                  <a:schemeClr val="tx2">
                    <a:lumMod val="75000"/>
                    <a:lumOff val="25000"/>
                  </a:schemeClr>
                </a:solidFill>
              </a:rPr>
              <a:t>Strong customer relations</a:t>
            </a:r>
          </a:p>
          <a:p>
            <a:r>
              <a:rPr lang="en-US" dirty="0">
                <a:solidFill>
                  <a:schemeClr val="tx2">
                    <a:lumMod val="75000"/>
                    <a:lumOff val="25000"/>
                  </a:schemeClr>
                </a:solidFill>
              </a:rPr>
              <a:t>Reliability</a:t>
            </a:r>
          </a:p>
          <a:p>
            <a:r>
              <a:rPr lang="en-US" dirty="0">
                <a:solidFill>
                  <a:schemeClr val="tx2">
                    <a:lumMod val="75000"/>
                    <a:lumOff val="25000"/>
                  </a:schemeClr>
                </a:solidFill>
              </a:rPr>
              <a:t>Low maintenance costs</a:t>
            </a:r>
          </a:p>
          <a:p>
            <a:r>
              <a:rPr lang="en-US" dirty="0">
                <a:solidFill>
                  <a:schemeClr val="tx2">
                    <a:lumMod val="75000"/>
                    <a:lumOff val="25000"/>
                  </a:schemeClr>
                </a:solidFill>
              </a:rPr>
              <a:t>10 year Warranty and Lifetime assistance when </a:t>
            </a:r>
          </a:p>
          <a:p>
            <a:pPr marL="0" indent="0">
              <a:buNone/>
            </a:pPr>
            <a:r>
              <a:rPr lang="en-US" dirty="0">
                <a:solidFill>
                  <a:schemeClr val="tx2">
                    <a:lumMod val="75000"/>
                    <a:lumOff val="25000"/>
                  </a:schemeClr>
                </a:solidFill>
              </a:rPr>
              <a:t>     maintained yearly in the dealer network</a:t>
            </a:r>
          </a:p>
          <a:p>
            <a:endParaRPr lang="nl-NL" dirty="0"/>
          </a:p>
        </p:txBody>
      </p:sp>
      <p:pic>
        <p:nvPicPr>
          <p:cNvPr id="4" name="Afbeelding 3">
            <a:extLst>
              <a:ext uri="{FF2B5EF4-FFF2-40B4-BE49-F238E27FC236}">
                <a16:creationId xmlns:a16="http://schemas.microsoft.com/office/drawing/2014/main" id="{FC19DAB4-874F-EE95-A35F-8D0ACE5AFD95}"/>
              </a:ext>
            </a:extLst>
          </p:cNvPr>
          <p:cNvPicPr>
            <a:picLocks noChangeAspect="1"/>
          </p:cNvPicPr>
          <p:nvPr/>
        </p:nvPicPr>
        <p:blipFill>
          <a:blip r:embed="rId2"/>
          <a:stretch>
            <a:fillRect/>
          </a:stretch>
        </p:blipFill>
        <p:spPr>
          <a:xfrm>
            <a:off x="9557725" y="0"/>
            <a:ext cx="2977931" cy="6858000"/>
          </a:xfrm>
          <a:prstGeom prst="rect">
            <a:avLst/>
          </a:prstGeom>
        </p:spPr>
      </p:pic>
      <p:pic>
        <p:nvPicPr>
          <p:cNvPr id="6" name="Picture 4">
            <a:extLst>
              <a:ext uri="{FF2B5EF4-FFF2-40B4-BE49-F238E27FC236}">
                <a16:creationId xmlns:a16="http://schemas.microsoft.com/office/drawing/2014/main" id="{4B456E05-F4D9-94A5-6405-70A9BD868C7F}"/>
              </a:ext>
            </a:extLst>
          </p:cNvPr>
          <p:cNvPicPr>
            <a:picLocks noChangeAspect="1"/>
          </p:cNvPicPr>
          <p:nvPr/>
        </p:nvPicPr>
        <p:blipFill>
          <a:blip r:embed="rId3"/>
          <a:stretch>
            <a:fillRect/>
          </a:stretch>
        </p:blipFill>
        <p:spPr>
          <a:xfrm>
            <a:off x="10111525" y="6305981"/>
            <a:ext cx="1886213" cy="371527"/>
          </a:xfrm>
          <a:prstGeom prst="rect">
            <a:avLst/>
          </a:prstGeom>
        </p:spPr>
      </p:pic>
      <p:pic>
        <p:nvPicPr>
          <p:cNvPr id="7" name="Picture 4">
            <a:extLst>
              <a:ext uri="{FF2B5EF4-FFF2-40B4-BE49-F238E27FC236}">
                <a16:creationId xmlns:a16="http://schemas.microsoft.com/office/drawing/2014/main" id="{EE13B2B1-1FAD-8E73-ED3A-5F393E0E48FD}"/>
              </a:ext>
            </a:extLst>
          </p:cNvPr>
          <p:cNvPicPr>
            <a:picLocks noChangeAspect="1"/>
          </p:cNvPicPr>
          <p:nvPr/>
        </p:nvPicPr>
        <p:blipFill>
          <a:blip r:embed="rId3"/>
          <a:stretch>
            <a:fillRect/>
          </a:stretch>
        </p:blipFill>
        <p:spPr>
          <a:xfrm>
            <a:off x="185205" y="179361"/>
            <a:ext cx="1886213" cy="371527"/>
          </a:xfrm>
          <a:prstGeom prst="rect">
            <a:avLst/>
          </a:prstGeom>
        </p:spPr>
      </p:pic>
    </p:spTree>
    <p:extLst>
      <p:ext uri="{BB962C8B-B14F-4D97-AF65-F5344CB8AC3E}">
        <p14:creationId xmlns:p14="http://schemas.microsoft.com/office/powerpoint/2010/main" val="299309837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76399829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A03A288-07C0-015C-9592-046D4D890B9B}"/>
              </a:ext>
            </a:extLst>
          </p:cNvPr>
          <p:cNvSpPr>
            <a:spLocks noGrp="1"/>
          </p:cNvSpPr>
          <p:nvPr>
            <p:ph type="ctrTitle"/>
          </p:nvPr>
        </p:nvSpPr>
        <p:spPr>
          <a:xfrm>
            <a:off x="359434" y="1990815"/>
            <a:ext cx="4022785" cy="2387600"/>
          </a:xfrm>
        </p:spPr>
        <p:txBody>
          <a:bodyPr>
            <a:normAutofit fontScale="90000"/>
          </a:bodyPr>
          <a:lstStyle/>
          <a:p>
            <a:pPr algn="l"/>
            <a:r>
              <a:rPr lang="en-US" dirty="0">
                <a:solidFill>
                  <a:schemeClr val="tx2">
                    <a:lumMod val="75000"/>
                    <a:lumOff val="25000"/>
                  </a:schemeClr>
                </a:solidFill>
              </a:rPr>
              <a:t>SUZUKI MOTOR CORPORATION</a:t>
            </a:r>
            <a:endParaRPr lang="nl-NL" dirty="0">
              <a:solidFill>
                <a:schemeClr val="tx2">
                  <a:lumMod val="75000"/>
                  <a:lumOff val="25000"/>
                </a:schemeClr>
              </a:solidFill>
            </a:endParaRPr>
          </a:p>
        </p:txBody>
      </p:sp>
      <p:sp>
        <p:nvSpPr>
          <p:cNvPr id="3" name="Ondertitel 2">
            <a:extLst>
              <a:ext uri="{FF2B5EF4-FFF2-40B4-BE49-F238E27FC236}">
                <a16:creationId xmlns:a16="http://schemas.microsoft.com/office/drawing/2014/main" id="{3BD7021C-D1B3-33BD-6002-C68D95547BA9}"/>
              </a:ext>
            </a:extLst>
          </p:cNvPr>
          <p:cNvSpPr>
            <a:spLocks noGrp="1"/>
          </p:cNvSpPr>
          <p:nvPr>
            <p:ph type="subTitle" idx="1"/>
          </p:nvPr>
        </p:nvSpPr>
        <p:spPr>
          <a:xfrm>
            <a:off x="954657" y="4378415"/>
            <a:ext cx="3039374" cy="1655762"/>
          </a:xfrm>
        </p:spPr>
        <p:txBody>
          <a:bodyPr/>
          <a:lstStyle/>
          <a:p>
            <a:r>
              <a:rPr lang="en-US" dirty="0">
                <a:solidFill>
                  <a:schemeClr val="tx2">
                    <a:lumMod val="75000"/>
                    <a:lumOff val="25000"/>
                  </a:schemeClr>
                </a:solidFill>
              </a:rPr>
              <a:t>Delivering value trough innovation, quality and sustainability</a:t>
            </a:r>
            <a:endParaRPr lang="nl-NL" dirty="0">
              <a:solidFill>
                <a:schemeClr val="tx2">
                  <a:lumMod val="75000"/>
                  <a:lumOff val="25000"/>
                </a:schemeClr>
              </a:solidFill>
            </a:endParaRPr>
          </a:p>
        </p:txBody>
      </p:sp>
      <p:pic>
        <p:nvPicPr>
          <p:cNvPr id="4" name="Afbeelding 3">
            <a:extLst>
              <a:ext uri="{FF2B5EF4-FFF2-40B4-BE49-F238E27FC236}">
                <a16:creationId xmlns:a16="http://schemas.microsoft.com/office/drawing/2014/main" id="{AF81E219-BF4E-1EA7-2DA2-56D801B4B447}"/>
              </a:ext>
            </a:extLst>
          </p:cNvPr>
          <p:cNvPicPr>
            <a:picLocks noChangeAspect="1"/>
          </p:cNvPicPr>
          <p:nvPr/>
        </p:nvPicPr>
        <p:blipFill>
          <a:blip r:embed="rId2"/>
          <a:stretch>
            <a:fillRect/>
          </a:stretch>
        </p:blipFill>
        <p:spPr>
          <a:xfrm>
            <a:off x="9557725" y="0"/>
            <a:ext cx="2977931" cy="6858000"/>
          </a:xfrm>
          <a:prstGeom prst="rect">
            <a:avLst/>
          </a:prstGeom>
        </p:spPr>
      </p:pic>
      <p:pic>
        <p:nvPicPr>
          <p:cNvPr id="6" name="Afbeelding 5">
            <a:extLst>
              <a:ext uri="{FF2B5EF4-FFF2-40B4-BE49-F238E27FC236}">
                <a16:creationId xmlns:a16="http://schemas.microsoft.com/office/drawing/2014/main" id="{024C2061-F56E-8B4E-ECB6-6971F65BD423}"/>
              </a:ext>
            </a:extLst>
          </p:cNvPr>
          <p:cNvPicPr>
            <a:picLocks noChangeAspect="1"/>
          </p:cNvPicPr>
          <p:nvPr/>
        </p:nvPicPr>
        <p:blipFill>
          <a:blip r:embed="rId3"/>
          <a:stretch>
            <a:fillRect/>
          </a:stretch>
        </p:blipFill>
        <p:spPr>
          <a:xfrm>
            <a:off x="6204925" y="0"/>
            <a:ext cx="3352800" cy="6858000"/>
          </a:xfrm>
          <a:prstGeom prst="rect">
            <a:avLst/>
          </a:prstGeom>
        </p:spPr>
      </p:pic>
      <p:pic>
        <p:nvPicPr>
          <p:cNvPr id="8" name="Afbeelding 7">
            <a:extLst>
              <a:ext uri="{FF2B5EF4-FFF2-40B4-BE49-F238E27FC236}">
                <a16:creationId xmlns:a16="http://schemas.microsoft.com/office/drawing/2014/main" id="{389E7D8F-EB76-C729-136C-ABA43DA2CDAE}"/>
              </a:ext>
            </a:extLst>
          </p:cNvPr>
          <p:cNvPicPr>
            <a:picLocks noChangeAspect="1"/>
          </p:cNvPicPr>
          <p:nvPr/>
        </p:nvPicPr>
        <p:blipFill>
          <a:blip r:embed="rId4"/>
          <a:stretch>
            <a:fillRect/>
          </a:stretch>
        </p:blipFill>
        <p:spPr>
          <a:xfrm>
            <a:off x="4622631" y="0"/>
            <a:ext cx="2946738" cy="6858000"/>
          </a:xfrm>
          <a:prstGeom prst="rect">
            <a:avLst/>
          </a:prstGeom>
        </p:spPr>
      </p:pic>
      <p:pic>
        <p:nvPicPr>
          <p:cNvPr id="5" name="Picture 4">
            <a:extLst>
              <a:ext uri="{FF2B5EF4-FFF2-40B4-BE49-F238E27FC236}">
                <a16:creationId xmlns:a16="http://schemas.microsoft.com/office/drawing/2014/main" id="{C6DA62DD-D855-36D6-D41B-F17C2B013A2E}"/>
              </a:ext>
            </a:extLst>
          </p:cNvPr>
          <p:cNvPicPr>
            <a:picLocks noChangeAspect="1"/>
          </p:cNvPicPr>
          <p:nvPr/>
        </p:nvPicPr>
        <p:blipFill>
          <a:blip r:embed="rId5"/>
          <a:stretch>
            <a:fillRect/>
          </a:stretch>
        </p:blipFill>
        <p:spPr>
          <a:xfrm>
            <a:off x="144565" y="149289"/>
            <a:ext cx="1886213" cy="371527"/>
          </a:xfrm>
          <a:prstGeom prst="rect">
            <a:avLst/>
          </a:prstGeom>
        </p:spPr>
      </p:pic>
    </p:spTree>
    <p:extLst>
      <p:ext uri="{BB962C8B-B14F-4D97-AF65-F5344CB8AC3E}">
        <p14:creationId xmlns:p14="http://schemas.microsoft.com/office/powerpoint/2010/main" val="226189888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76FEB62-FD31-E29E-0FCB-B59181ECB75B}"/>
              </a:ext>
            </a:extLst>
          </p:cNvPr>
          <p:cNvSpPr>
            <a:spLocks noGrp="1"/>
          </p:cNvSpPr>
          <p:nvPr>
            <p:ph type="title"/>
          </p:nvPr>
        </p:nvSpPr>
        <p:spPr>
          <a:xfrm>
            <a:off x="2329851" y="-297658"/>
            <a:ext cx="10515600" cy="1325563"/>
          </a:xfrm>
        </p:spPr>
        <p:txBody>
          <a:bodyPr/>
          <a:lstStyle/>
          <a:p>
            <a:r>
              <a:rPr lang="en-US" dirty="0">
                <a:solidFill>
                  <a:schemeClr val="tx2">
                    <a:lumMod val="75000"/>
                    <a:lumOff val="25000"/>
                  </a:schemeClr>
                </a:solidFill>
              </a:rPr>
              <a:t>Financial Results &amp; Highlights</a:t>
            </a:r>
            <a:endParaRPr lang="nl-NL" dirty="0">
              <a:solidFill>
                <a:schemeClr val="tx2">
                  <a:lumMod val="75000"/>
                  <a:lumOff val="25000"/>
                </a:schemeClr>
              </a:solidFill>
            </a:endParaRPr>
          </a:p>
        </p:txBody>
      </p:sp>
      <p:sp>
        <p:nvSpPr>
          <p:cNvPr id="3" name="Tijdelijke aanduiding voor inhoud 2">
            <a:extLst>
              <a:ext uri="{FF2B5EF4-FFF2-40B4-BE49-F238E27FC236}">
                <a16:creationId xmlns:a16="http://schemas.microsoft.com/office/drawing/2014/main" id="{73893F08-6C16-1B1F-6E36-F3CCA3AEF1EE}"/>
              </a:ext>
            </a:extLst>
          </p:cNvPr>
          <p:cNvSpPr>
            <a:spLocks noGrp="1"/>
          </p:cNvSpPr>
          <p:nvPr>
            <p:ph idx="1"/>
          </p:nvPr>
        </p:nvSpPr>
        <p:spPr>
          <a:xfrm>
            <a:off x="838200" y="1690688"/>
            <a:ext cx="2983302" cy="4351338"/>
          </a:xfrm>
        </p:spPr>
        <p:txBody>
          <a:bodyPr>
            <a:normAutofit fontScale="70000" lnSpcReduction="20000"/>
          </a:bodyPr>
          <a:lstStyle/>
          <a:p>
            <a:pPr marL="0" indent="0">
              <a:buNone/>
            </a:pPr>
            <a:r>
              <a:rPr lang="en-US" dirty="0">
                <a:solidFill>
                  <a:schemeClr val="tx2">
                    <a:lumMod val="75000"/>
                    <a:lumOff val="25000"/>
                  </a:schemeClr>
                </a:solidFill>
              </a:rPr>
              <a:t>Strong performance driven by robust demand and efficient operations</a:t>
            </a:r>
          </a:p>
          <a:p>
            <a:r>
              <a:rPr lang="en-US" dirty="0">
                <a:solidFill>
                  <a:schemeClr val="tx2">
                    <a:lumMod val="75000"/>
                    <a:lumOff val="25000"/>
                  </a:schemeClr>
                </a:solidFill>
              </a:rPr>
              <a:t>Financial results for the year ended March 31, 2026 announced </a:t>
            </a:r>
          </a:p>
          <a:p>
            <a:r>
              <a:rPr lang="en-US" dirty="0">
                <a:solidFill>
                  <a:schemeClr val="tx2">
                    <a:lumMod val="75000"/>
                    <a:lumOff val="25000"/>
                  </a:schemeClr>
                </a:solidFill>
              </a:rPr>
              <a:t>Sales revenue, operating profit and net profit increased year-on-year</a:t>
            </a:r>
          </a:p>
          <a:p>
            <a:r>
              <a:rPr lang="en-US" dirty="0">
                <a:solidFill>
                  <a:schemeClr val="tx2">
                    <a:lumMod val="75000"/>
                    <a:lumOff val="25000"/>
                  </a:schemeClr>
                </a:solidFill>
              </a:rPr>
              <a:t>Automobile and motorcycles sales remained strong, especially in India</a:t>
            </a:r>
          </a:p>
          <a:p>
            <a:r>
              <a:rPr lang="en-US" dirty="0">
                <a:solidFill>
                  <a:schemeClr val="tx2">
                    <a:lumMod val="75000"/>
                    <a:lumOff val="25000"/>
                  </a:schemeClr>
                </a:solidFill>
              </a:rPr>
              <a:t>Continued focus on shareholder return and capital efficiency</a:t>
            </a:r>
            <a:endParaRPr lang="nl-NL" dirty="0">
              <a:solidFill>
                <a:schemeClr val="tx2">
                  <a:lumMod val="75000"/>
                  <a:lumOff val="25000"/>
                </a:schemeClr>
              </a:solidFill>
            </a:endParaRPr>
          </a:p>
        </p:txBody>
      </p:sp>
      <p:pic>
        <p:nvPicPr>
          <p:cNvPr id="7" name="Afbeelding 6">
            <a:extLst>
              <a:ext uri="{FF2B5EF4-FFF2-40B4-BE49-F238E27FC236}">
                <a16:creationId xmlns:a16="http://schemas.microsoft.com/office/drawing/2014/main" id="{160BE1E7-07CC-461D-AD56-E696C5C09A07}"/>
              </a:ext>
            </a:extLst>
          </p:cNvPr>
          <p:cNvPicPr>
            <a:picLocks noChangeAspect="1"/>
          </p:cNvPicPr>
          <p:nvPr/>
        </p:nvPicPr>
        <p:blipFill>
          <a:blip r:embed="rId2"/>
          <a:stretch>
            <a:fillRect/>
          </a:stretch>
        </p:blipFill>
        <p:spPr>
          <a:xfrm>
            <a:off x="4070701" y="1584801"/>
            <a:ext cx="5325218" cy="4563112"/>
          </a:xfrm>
          <a:prstGeom prst="rect">
            <a:avLst/>
          </a:prstGeom>
        </p:spPr>
      </p:pic>
      <p:pic>
        <p:nvPicPr>
          <p:cNvPr id="9" name="Afbeelding 8">
            <a:extLst>
              <a:ext uri="{FF2B5EF4-FFF2-40B4-BE49-F238E27FC236}">
                <a16:creationId xmlns:a16="http://schemas.microsoft.com/office/drawing/2014/main" id="{43718728-D06D-58EC-154A-29C1CED53C14}"/>
              </a:ext>
            </a:extLst>
          </p:cNvPr>
          <p:cNvPicPr>
            <a:picLocks noChangeAspect="1"/>
          </p:cNvPicPr>
          <p:nvPr/>
        </p:nvPicPr>
        <p:blipFill>
          <a:blip r:embed="rId3"/>
          <a:stretch>
            <a:fillRect/>
          </a:stretch>
        </p:blipFill>
        <p:spPr>
          <a:xfrm>
            <a:off x="9557725" y="0"/>
            <a:ext cx="2977931" cy="6858000"/>
          </a:xfrm>
          <a:prstGeom prst="rect">
            <a:avLst/>
          </a:prstGeom>
        </p:spPr>
      </p:pic>
      <p:pic>
        <p:nvPicPr>
          <p:cNvPr id="5" name="Picture 4">
            <a:extLst>
              <a:ext uri="{FF2B5EF4-FFF2-40B4-BE49-F238E27FC236}">
                <a16:creationId xmlns:a16="http://schemas.microsoft.com/office/drawing/2014/main" id="{040BD1C1-1040-39C6-324E-0834AB88CAE1}"/>
              </a:ext>
            </a:extLst>
          </p:cNvPr>
          <p:cNvPicPr>
            <a:picLocks noChangeAspect="1"/>
          </p:cNvPicPr>
          <p:nvPr/>
        </p:nvPicPr>
        <p:blipFill>
          <a:blip r:embed="rId4"/>
          <a:stretch>
            <a:fillRect/>
          </a:stretch>
        </p:blipFill>
        <p:spPr>
          <a:xfrm>
            <a:off x="185205" y="179361"/>
            <a:ext cx="1886213" cy="371527"/>
          </a:xfrm>
          <a:prstGeom prst="rect">
            <a:avLst/>
          </a:prstGeom>
        </p:spPr>
      </p:pic>
    </p:spTree>
    <p:extLst>
      <p:ext uri="{BB962C8B-B14F-4D97-AF65-F5344CB8AC3E}">
        <p14:creationId xmlns:p14="http://schemas.microsoft.com/office/powerpoint/2010/main" val="335688186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1933EE6-6553-13B0-7961-DE0E80440D76}"/>
              </a:ext>
            </a:extLst>
          </p:cNvPr>
          <p:cNvSpPr>
            <a:spLocks noGrp="1"/>
          </p:cNvSpPr>
          <p:nvPr>
            <p:ph type="title"/>
          </p:nvPr>
        </p:nvSpPr>
        <p:spPr>
          <a:xfrm>
            <a:off x="2143760" y="-91141"/>
            <a:ext cx="10048240" cy="1325563"/>
          </a:xfrm>
        </p:spPr>
        <p:txBody>
          <a:bodyPr/>
          <a:lstStyle/>
          <a:p>
            <a:r>
              <a:rPr lang="en-US" dirty="0">
                <a:solidFill>
                  <a:schemeClr val="tx2">
                    <a:lumMod val="75000"/>
                    <a:lumOff val="25000"/>
                  </a:schemeClr>
                </a:solidFill>
              </a:rPr>
              <a:t>INDIA EXPANSION AND MANUFACTURING</a:t>
            </a:r>
            <a:endParaRPr lang="nl-NL" dirty="0">
              <a:solidFill>
                <a:schemeClr val="tx2">
                  <a:lumMod val="75000"/>
                  <a:lumOff val="25000"/>
                </a:schemeClr>
              </a:solidFill>
            </a:endParaRPr>
          </a:p>
        </p:txBody>
      </p:sp>
      <p:sp>
        <p:nvSpPr>
          <p:cNvPr id="3" name="Tijdelijke aanduiding voor inhoud 2">
            <a:extLst>
              <a:ext uri="{FF2B5EF4-FFF2-40B4-BE49-F238E27FC236}">
                <a16:creationId xmlns:a16="http://schemas.microsoft.com/office/drawing/2014/main" id="{45FDFCF3-1EB7-EAB0-FE41-4930224F70AB}"/>
              </a:ext>
            </a:extLst>
          </p:cNvPr>
          <p:cNvSpPr>
            <a:spLocks noGrp="1"/>
          </p:cNvSpPr>
          <p:nvPr>
            <p:ph idx="1"/>
          </p:nvPr>
        </p:nvSpPr>
        <p:spPr>
          <a:xfrm>
            <a:off x="610341" y="1303920"/>
            <a:ext cx="3484418" cy="5372871"/>
          </a:xfrm>
        </p:spPr>
        <p:txBody>
          <a:bodyPr>
            <a:normAutofit fontScale="77500" lnSpcReduction="20000"/>
          </a:bodyPr>
          <a:lstStyle/>
          <a:p>
            <a:r>
              <a:rPr lang="en-US" dirty="0">
                <a:solidFill>
                  <a:schemeClr val="tx2">
                    <a:lumMod val="75000"/>
                    <a:lumOff val="25000"/>
                  </a:schemeClr>
                </a:solidFill>
              </a:rPr>
              <a:t>Strengthening our presence to meet growing mobility needs</a:t>
            </a:r>
          </a:p>
          <a:p>
            <a:r>
              <a:rPr lang="en-US" dirty="0">
                <a:solidFill>
                  <a:schemeClr val="tx2">
                    <a:lumMod val="75000"/>
                    <a:lumOff val="25000"/>
                  </a:schemeClr>
                </a:solidFill>
              </a:rPr>
              <a:t>Suzuki </a:t>
            </a:r>
            <a:r>
              <a:rPr lang="en-US" dirty="0" err="1">
                <a:solidFill>
                  <a:schemeClr val="tx2">
                    <a:lumMod val="75000"/>
                    <a:lumOff val="25000"/>
                  </a:schemeClr>
                </a:solidFill>
              </a:rPr>
              <a:t>Motot</a:t>
            </a:r>
            <a:r>
              <a:rPr lang="en-US" dirty="0">
                <a:solidFill>
                  <a:schemeClr val="tx2">
                    <a:lumMod val="75000"/>
                    <a:lumOff val="25000"/>
                  </a:schemeClr>
                </a:solidFill>
              </a:rPr>
              <a:t> Gujarat Private Limited to begin operations (Aug 6, 2026)</a:t>
            </a:r>
            <a:endParaRPr lang="nl-NL" dirty="0">
              <a:solidFill>
                <a:schemeClr val="tx2">
                  <a:lumMod val="75000"/>
                  <a:lumOff val="25000"/>
                </a:schemeClr>
              </a:solidFill>
            </a:endParaRPr>
          </a:p>
          <a:p>
            <a:pPr lvl="1"/>
            <a:r>
              <a:rPr lang="nl-NL" dirty="0">
                <a:solidFill>
                  <a:schemeClr val="tx2">
                    <a:lumMod val="75000"/>
                    <a:lumOff val="25000"/>
                  </a:schemeClr>
                </a:solidFill>
              </a:rPr>
              <a:t>New plant in </a:t>
            </a:r>
            <a:r>
              <a:rPr lang="nl-NL" dirty="0" err="1">
                <a:solidFill>
                  <a:schemeClr val="tx2">
                    <a:lumMod val="75000"/>
                    <a:lumOff val="25000"/>
                  </a:schemeClr>
                </a:solidFill>
              </a:rPr>
              <a:t>Hansalpur</a:t>
            </a:r>
            <a:r>
              <a:rPr lang="nl-NL" dirty="0">
                <a:solidFill>
                  <a:schemeClr val="tx2">
                    <a:lumMod val="75000"/>
                    <a:lumOff val="25000"/>
                  </a:schemeClr>
                </a:solidFill>
              </a:rPr>
              <a:t>, </a:t>
            </a:r>
            <a:r>
              <a:rPr lang="nl-NL" dirty="0" err="1">
                <a:solidFill>
                  <a:schemeClr val="tx2">
                    <a:lumMod val="75000"/>
                    <a:lumOff val="25000"/>
                  </a:schemeClr>
                </a:solidFill>
              </a:rPr>
              <a:t>Gujurat</a:t>
            </a:r>
            <a:r>
              <a:rPr lang="nl-NL" dirty="0">
                <a:solidFill>
                  <a:schemeClr val="tx2">
                    <a:lumMod val="75000"/>
                    <a:lumOff val="25000"/>
                  </a:schemeClr>
                </a:solidFill>
              </a:rPr>
              <a:t> </a:t>
            </a:r>
            <a:r>
              <a:rPr lang="nl-NL" dirty="0" err="1">
                <a:solidFill>
                  <a:schemeClr val="tx2">
                    <a:lumMod val="75000"/>
                    <a:lumOff val="25000"/>
                  </a:schemeClr>
                </a:solidFill>
              </a:rPr>
              <a:t>with</a:t>
            </a:r>
            <a:r>
              <a:rPr lang="nl-NL" dirty="0">
                <a:solidFill>
                  <a:schemeClr val="tx2">
                    <a:lumMod val="75000"/>
                    <a:lumOff val="25000"/>
                  </a:schemeClr>
                </a:solidFill>
              </a:rPr>
              <a:t> </a:t>
            </a:r>
            <a:r>
              <a:rPr lang="nl-NL" dirty="0" err="1">
                <a:solidFill>
                  <a:schemeClr val="tx2">
                    <a:lumMod val="75000"/>
                    <a:lumOff val="25000"/>
                  </a:schemeClr>
                </a:solidFill>
              </a:rPr>
              <a:t>annual</a:t>
            </a:r>
            <a:r>
              <a:rPr lang="nl-NL" dirty="0">
                <a:solidFill>
                  <a:schemeClr val="tx2">
                    <a:lumMod val="75000"/>
                    <a:lumOff val="25000"/>
                  </a:schemeClr>
                </a:solidFill>
              </a:rPr>
              <a:t> </a:t>
            </a:r>
            <a:r>
              <a:rPr lang="nl-NL" dirty="0" err="1">
                <a:solidFill>
                  <a:schemeClr val="tx2">
                    <a:lumMod val="75000"/>
                    <a:lumOff val="25000"/>
                  </a:schemeClr>
                </a:solidFill>
              </a:rPr>
              <a:t>capacity</a:t>
            </a:r>
            <a:r>
              <a:rPr lang="nl-NL" dirty="0">
                <a:solidFill>
                  <a:schemeClr val="tx2">
                    <a:lumMod val="75000"/>
                    <a:lumOff val="25000"/>
                  </a:schemeClr>
                </a:solidFill>
              </a:rPr>
              <a:t> of </a:t>
            </a:r>
            <a:r>
              <a:rPr lang="nl-NL" b="1" dirty="0">
                <a:solidFill>
                  <a:schemeClr val="tx2">
                    <a:lumMod val="75000"/>
                    <a:lumOff val="25000"/>
                  </a:schemeClr>
                </a:solidFill>
              </a:rPr>
              <a:t>750.000 units</a:t>
            </a:r>
          </a:p>
          <a:p>
            <a:r>
              <a:rPr lang="nl-NL" dirty="0" err="1">
                <a:solidFill>
                  <a:schemeClr val="tx2">
                    <a:lumMod val="75000"/>
                    <a:lumOff val="25000"/>
                  </a:schemeClr>
                </a:solidFill>
              </a:rPr>
              <a:t>Increased</a:t>
            </a:r>
            <a:r>
              <a:rPr lang="nl-NL" dirty="0">
                <a:solidFill>
                  <a:schemeClr val="tx2">
                    <a:lumMod val="75000"/>
                    <a:lumOff val="25000"/>
                  </a:schemeClr>
                </a:solidFill>
              </a:rPr>
              <a:t> </a:t>
            </a:r>
            <a:r>
              <a:rPr lang="nl-NL" dirty="0" err="1">
                <a:solidFill>
                  <a:schemeClr val="tx2">
                    <a:lumMod val="75000"/>
                    <a:lumOff val="25000"/>
                  </a:schemeClr>
                </a:solidFill>
              </a:rPr>
              <a:t>production</a:t>
            </a:r>
            <a:r>
              <a:rPr lang="nl-NL" dirty="0">
                <a:solidFill>
                  <a:schemeClr val="tx2">
                    <a:lumMod val="75000"/>
                    <a:lumOff val="25000"/>
                  </a:schemeClr>
                </a:solidFill>
              </a:rPr>
              <a:t> </a:t>
            </a:r>
            <a:r>
              <a:rPr lang="nl-NL" dirty="0" err="1">
                <a:solidFill>
                  <a:schemeClr val="tx2">
                    <a:lumMod val="75000"/>
                    <a:lumOff val="25000"/>
                  </a:schemeClr>
                </a:solidFill>
              </a:rPr>
              <a:t>capacity</a:t>
            </a:r>
            <a:r>
              <a:rPr lang="nl-NL" dirty="0">
                <a:solidFill>
                  <a:schemeClr val="tx2">
                    <a:lumMod val="75000"/>
                    <a:lumOff val="25000"/>
                  </a:schemeClr>
                </a:solidFill>
              </a:rPr>
              <a:t> in India</a:t>
            </a:r>
          </a:p>
          <a:p>
            <a:pPr lvl="1"/>
            <a:r>
              <a:rPr lang="nl-NL" dirty="0" err="1">
                <a:solidFill>
                  <a:schemeClr val="tx2">
                    <a:lumMod val="75000"/>
                    <a:lumOff val="25000"/>
                  </a:schemeClr>
                </a:solidFill>
              </a:rPr>
              <a:t>Annual</a:t>
            </a:r>
            <a:r>
              <a:rPr lang="nl-NL" dirty="0">
                <a:solidFill>
                  <a:schemeClr val="tx2">
                    <a:lumMod val="75000"/>
                    <a:lumOff val="25000"/>
                  </a:schemeClr>
                </a:solidFill>
              </a:rPr>
              <a:t> </a:t>
            </a:r>
            <a:r>
              <a:rPr lang="nl-NL" dirty="0" err="1">
                <a:solidFill>
                  <a:schemeClr val="tx2">
                    <a:lumMod val="75000"/>
                    <a:lumOff val="25000"/>
                  </a:schemeClr>
                </a:solidFill>
              </a:rPr>
              <a:t>capacity</a:t>
            </a:r>
            <a:r>
              <a:rPr lang="nl-NL" dirty="0">
                <a:solidFill>
                  <a:schemeClr val="tx2">
                    <a:lumMod val="75000"/>
                    <a:lumOff val="25000"/>
                  </a:schemeClr>
                </a:solidFill>
              </a:rPr>
              <a:t> </a:t>
            </a:r>
            <a:r>
              <a:rPr lang="nl-NL" dirty="0" err="1">
                <a:solidFill>
                  <a:schemeClr val="tx2">
                    <a:lumMod val="75000"/>
                    <a:lumOff val="25000"/>
                  </a:schemeClr>
                </a:solidFill>
              </a:rPr>
              <a:t>increased</a:t>
            </a:r>
            <a:r>
              <a:rPr lang="nl-NL" dirty="0">
                <a:solidFill>
                  <a:schemeClr val="tx2">
                    <a:lumMod val="75000"/>
                    <a:lumOff val="25000"/>
                  </a:schemeClr>
                </a:solidFill>
              </a:rPr>
              <a:t> </a:t>
            </a:r>
            <a:r>
              <a:rPr lang="nl-NL" dirty="0" err="1">
                <a:solidFill>
                  <a:schemeClr val="tx2">
                    <a:lumMod val="75000"/>
                    <a:lumOff val="25000"/>
                  </a:schemeClr>
                </a:solidFill>
              </a:rPr>
              <a:t>from</a:t>
            </a:r>
            <a:r>
              <a:rPr lang="nl-NL" dirty="0">
                <a:solidFill>
                  <a:schemeClr val="tx2">
                    <a:lumMod val="75000"/>
                    <a:lumOff val="25000"/>
                  </a:schemeClr>
                </a:solidFill>
              </a:rPr>
              <a:t> 2.35 </a:t>
            </a:r>
            <a:r>
              <a:rPr lang="nl-NL" dirty="0" err="1">
                <a:solidFill>
                  <a:schemeClr val="tx2">
                    <a:lumMod val="75000"/>
                    <a:lumOff val="25000"/>
                  </a:schemeClr>
                </a:solidFill>
              </a:rPr>
              <a:t>million</a:t>
            </a:r>
            <a:r>
              <a:rPr lang="nl-NL" dirty="0">
                <a:solidFill>
                  <a:schemeClr val="tx2">
                    <a:lumMod val="75000"/>
                    <a:lumOff val="25000"/>
                  </a:schemeClr>
                </a:solidFill>
              </a:rPr>
              <a:t> units </a:t>
            </a:r>
            <a:r>
              <a:rPr lang="nl-NL" dirty="0" err="1">
                <a:solidFill>
                  <a:schemeClr val="tx2">
                    <a:lumMod val="75000"/>
                    <a:lumOff val="25000"/>
                  </a:schemeClr>
                </a:solidFill>
              </a:rPr>
              <a:t>to</a:t>
            </a:r>
            <a:r>
              <a:rPr lang="nl-NL" dirty="0">
                <a:solidFill>
                  <a:schemeClr val="tx2">
                    <a:lumMod val="75000"/>
                    <a:lumOff val="25000"/>
                  </a:schemeClr>
                </a:solidFill>
              </a:rPr>
              <a:t> </a:t>
            </a:r>
            <a:r>
              <a:rPr lang="nl-NL" b="1" dirty="0">
                <a:solidFill>
                  <a:schemeClr val="tx2">
                    <a:lumMod val="75000"/>
                    <a:lumOff val="25000"/>
                  </a:schemeClr>
                </a:solidFill>
              </a:rPr>
              <a:t>2.6 </a:t>
            </a:r>
            <a:r>
              <a:rPr lang="nl-NL" b="1" dirty="0" err="1">
                <a:solidFill>
                  <a:schemeClr val="tx2">
                    <a:lumMod val="75000"/>
                    <a:lumOff val="25000"/>
                  </a:schemeClr>
                </a:solidFill>
              </a:rPr>
              <a:t>million</a:t>
            </a:r>
            <a:r>
              <a:rPr lang="nl-NL" b="1" dirty="0">
                <a:solidFill>
                  <a:schemeClr val="tx2">
                    <a:lumMod val="75000"/>
                    <a:lumOff val="25000"/>
                  </a:schemeClr>
                </a:solidFill>
              </a:rPr>
              <a:t> units</a:t>
            </a:r>
          </a:p>
          <a:p>
            <a:r>
              <a:rPr lang="nl-NL" dirty="0">
                <a:solidFill>
                  <a:schemeClr val="tx2">
                    <a:lumMod val="75000"/>
                    <a:lumOff val="25000"/>
                  </a:schemeClr>
                </a:solidFill>
              </a:rPr>
              <a:t>Investment in </a:t>
            </a:r>
            <a:r>
              <a:rPr lang="nl-NL" dirty="0" err="1">
                <a:solidFill>
                  <a:schemeClr val="tx2">
                    <a:lumMod val="75000"/>
                    <a:lumOff val="25000"/>
                  </a:schemeClr>
                </a:solidFill>
              </a:rPr>
              <a:t>Indie</a:t>
            </a:r>
            <a:endParaRPr lang="nl-NL" dirty="0">
              <a:solidFill>
                <a:schemeClr val="tx2">
                  <a:lumMod val="75000"/>
                  <a:lumOff val="25000"/>
                </a:schemeClr>
              </a:solidFill>
            </a:endParaRPr>
          </a:p>
          <a:p>
            <a:pPr lvl="1"/>
            <a:r>
              <a:rPr lang="nl-NL" dirty="0">
                <a:solidFill>
                  <a:schemeClr val="tx2">
                    <a:lumMod val="75000"/>
                    <a:lumOff val="25000"/>
                  </a:schemeClr>
                </a:solidFill>
              </a:rPr>
              <a:t> </a:t>
            </a:r>
            <a:r>
              <a:rPr lang="nl-NL" dirty="0" err="1">
                <a:solidFill>
                  <a:schemeClr val="tx2">
                    <a:lumMod val="75000"/>
                    <a:lumOff val="25000"/>
                  </a:schemeClr>
                </a:solidFill>
              </a:rPr>
              <a:t>Aditional</a:t>
            </a:r>
            <a:r>
              <a:rPr lang="nl-NL" dirty="0">
                <a:solidFill>
                  <a:schemeClr val="tx2">
                    <a:lumMod val="75000"/>
                    <a:lumOff val="25000"/>
                  </a:schemeClr>
                </a:solidFill>
              </a:rPr>
              <a:t> investment </a:t>
            </a:r>
            <a:r>
              <a:rPr lang="nl-NL" dirty="0" err="1">
                <a:solidFill>
                  <a:schemeClr val="tx2">
                    <a:lumMod val="75000"/>
                    <a:lumOff val="25000"/>
                  </a:schemeClr>
                </a:solidFill>
              </a:rPr>
              <a:t>od</a:t>
            </a:r>
            <a:r>
              <a:rPr lang="nl-NL" dirty="0">
                <a:solidFill>
                  <a:schemeClr val="tx2">
                    <a:lumMod val="75000"/>
                    <a:lumOff val="25000"/>
                  </a:schemeClr>
                </a:solidFill>
              </a:rPr>
              <a:t> 100 </a:t>
            </a:r>
            <a:r>
              <a:rPr lang="nl-NL" dirty="0" err="1">
                <a:solidFill>
                  <a:schemeClr val="tx2">
                    <a:lumMod val="75000"/>
                    <a:lumOff val="25000"/>
                  </a:schemeClr>
                </a:solidFill>
              </a:rPr>
              <a:t>billion</a:t>
            </a:r>
            <a:r>
              <a:rPr lang="nl-NL" dirty="0">
                <a:solidFill>
                  <a:schemeClr val="tx2">
                    <a:lumMod val="75000"/>
                    <a:lumOff val="25000"/>
                  </a:schemeClr>
                </a:solidFill>
              </a:rPr>
              <a:t> yen in </a:t>
            </a:r>
            <a:r>
              <a:rPr lang="nl-NL" dirty="0" err="1">
                <a:solidFill>
                  <a:schemeClr val="tx2">
                    <a:lumMod val="75000"/>
                    <a:lumOff val="25000"/>
                  </a:schemeClr>
                </a:solidFill>
              </a:rPr>
              <a:t>Maruti</a:t>
            </a:r>
            <a:r>
              <a:rPr lang="nl-NL" dirty="0">
                <a:solidFill>
                  <a:schemeClr val="tx2">
                    <a:lumMod val="75000"/>
                    <a:lumOff val="25000"/>
                  </a:schemeClr>
                </a:solidFill>
              </a:rPr>
              <a:t> Suzuki </a:t>
            </a:r>
            <a:r>
              <a:rPr lang="nl-NL" dirty="0" err="1">
                <a:solidFill>
                  <a:schemeClr val="tx2">
                    <a:lumMod val="75000"/>
                    <a:lumOff val="25000"/>
                  </a:schemeClr>
                </a:solidFill>
              </a:rPr>
              <a:t>india</a:t>
            </a:r>
            <a:r>
              <a:rPr lang="nl-NL" dirty="0">
                <a:solidFill>
                  <a:schemeClr val="tx2">
                    <a:lumMod val="75000"/>
                    <a:lumOff val="25000"/>
                  </a:schemeClr>
                </a:solidFill>
              </a:rPr>
              <a:t> Limited</a:t>
            </a:r>
            <a:endParaRPr lang="en-US" dirty="0">
              <a:solidFill>
                <a:schemeClr val="tx2">
                  <a:lumMod val="75000"/>
                  <a:lumOff val="25000"/>
                </a:schemeClr>
              </a:solidFill>
            </a:endParaRPr>
          </a:p>
        </p:txBody>
      </p:sp>
      <p:pic>
        <p:nvPicPr>
          <p:cNvPr id="4" name="Afbeelding 3">
            <a:extLst>
              <a:ext uri="{FF2B5EF4-FFF2-40B4-BE49-F238E27FC236}">
                <a16:creationId xmlns:a16="http://schemas.microsoft.com/office/drawing/2014/main" id="{C4FD8CC0-9535-3CEF-FD60-01FA91C02DE7}"/>
              </a:ext>
            </a:extLst>
          </p:cNvPr>
          <p:cNvPicPr>
            <a:picLocks noChangeAspect="1"/>
          </p:cNvPicPr>
          <p:nvPr/>
        </p:nvPicPr>
        <p:blipFill>
          <a:blip r:embed="rId2"/>
          <a:stretch>
            <a:fillRect/>
          </a:stretch>
        </p:blipFill>
        <p:spPr>
          <a:xfrm>
            <a:off x="8451273" y="1323620"/>
            <a:ext cx="3740727" cy="2808256"/>
          </a:xfrm>
          <a:prstGeom prst="rect">
            <a:avLst/>
          </a:prstGeom>
        </p:spPr>
      </p:pic>
      <p:pic>
        <p:nvPicPr>
          <p:cNvPr id="5" name="Afbeelding 4">
            <a:extLst>
              <a:ext uri="{FF2B5EF4-FFF2-40B4-BE49-F238E27FC236}">
                <a16:creationId xmlns:a16="http://schemas.microsoft.com/office/drawing/2014/main" id="{8D3F1FB7-3913-B0ED-88EF-834B86283228}"/>
              </a:ext>
            </a:extLst>
          </p:cNvPr>
          <p:cNvPicPr>
            <a:picLocks noChangeAspect="1"/>
          </p:cNvPicPr>
          <p:nvPr/>
        </p:nvPicPr>
        <p:blipFill>
          <a:blip r:embed="rId3"/>
          <a:stretch>
            <a:fillRect/>
          </a:stretch>
        </p:blipFill>
        <p:spPr>
          <a:xfrm>
            <a:off x="4351068" y="1264155"/>
            <a:ext cx="4097482" cy="2806371"/>
          </a:xfrm>
          <a:prstGeom prst="rect">
            <a:avLst/>
          </a:prstGeom>
        </p:spPr>
      </p:pic>
      <p:pic>
        <p:nvPicPr>
          <p:cNvPr id="7" name="Afbeelding 6">
            <a:extLst>
              <a:ext uri="{FF2B5EF4-FFF2-40B4-BE49-F238E27FC236}">
                <a16:creationId xmlns:a16="http://schemas.microsoft.com/office/drawing/2014/main" id="{3F9517A9-2417-320B-3B49-2C6DD663A321}"/>
              </a:ext>
            </a:extLst>
          </p:cNvPr>
          <p:cNvPicPr>
            <a:picLocks noChangeAspect="1"/>
          </p:cNvPicPr>
          <p:nvPr/>
        </p:nvPicPr>
        <p:blipFill>
          <a:blip r:embed="rId4"/>
          <a:stretch>
            <a:fillRect/>
          </a:stretch>
        </p:blipFill>
        <p:spPr>
          <a:xfrm>
            <a:off x="8451273" y="4049744"/>
            <a:ext cx="3740727" cy="2808256"/>
          </a:xfrm>
          <a:prstGeom prst="rect">
            <a:avLst/>
          </a:prstGeom>
        </p:spPr>
      </p:pic>
      <p:pic>
        <p:nvPicPr>
          <p:cNvPr id="9" name="Afbeelding 8">
            <a:extLst>
              <a:ext uri="{FF2B5EF4-FFF2-40B4-BE49-F238E27FC236}">
                <a16:creationId xmlns:a16="http://schemas.microsoft.com/office/drawing/2014/main" id="{2C984F50-8573-A476-E694-0605BF20F25E}"/>
              </a:ext>
            </a:extLst>
          </p:cNvPr>
          <p:cNvPicPr>
            <a:picLocks noChangeAspect="1"/>
          </p:cNvPicPr>
          <p:nvPr/>
        </p:nvPicPr>
        <p:blipFill>
          <a:blip r:embed="rId5"/>
          <a:stretch>
            <a:fillRect/>
          </a:stretch>
        </p:blipFill>
        <p:spPr>
          <a:xfrm>
            <a:off x="4356514" y="4049744"/>
            <a:ext cx="4094759" cy="2845481"/>
          </a:xfrm>
          <a:prstGeom prst="rect">
            <a:avLst/>
          </a:prstGeom>
        </p:spPr>
      </p:pic>
      <p:pic>
        <p:nvPicPr>
          <p:cNvPr id="6" name="Picture 4">
            <a:extLst>
              <a:ext uri="{FF2B5EF4-FFF2-40B4-BE49-F238E27FC236}">
                <a16:creationId xmlns:a16="http://schemas.microsoft.com/office/drawing/2014/main" id="{160BD54E-30F0-88F1-7809-01A0F80E53AC}"/>
              </a:ext>
            </a:extLst>
          </p:cNvPr>
          <p:cNvPicPr>
            <a:picLocks noChangeAspect="1"/>
          </p:cNvPicPr>
          <p:nvPr/>
        </p:nvPicPr>
        <p:blipFill>
          <a:blip r:embed="rId6"/>
          <a:stretch>
            <a:fillRect/>
          </a:stretch>
        </p:blipFill>
        <p:spPr>
          <a:xfrm>
            <a:off x="0" y="385876"/>
            <a:ext cx="1886213" cy="371527"/>
          </a:xfrm>
          <a:prstGeom prst="rect">
            <a:avLst/>
          </a:prstGeom>
        </p:spPr>
      </p:pic>
    </p:spTree>
    <p:extLst>
      <p:ext uri="{BB962C8B-B14F-4D97-AF65-F5344CB8AC3E}">
        <p14:creationId xmlns:p14="http://schemas.microsoft.com/office/powerpoint/2010/main" val="224272114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82BAC0C-5C9D-0B9F-B60D-4792E37BD406}"/>
              </a:ext>
            </a:extLst>
          </p:cNvPr>
          <p:cNvSpPr>
            <a:spLocks noGrp="1"/>
          </p:cNvSpPr>
          <p:nvPr>
            <p:ph type="title"/>
          </p:nvPr>
        </p:nvSpPr>
        <p:spPr>
          <a:xfrm>
            <a:off x="2296622" y="207168"/>
            <a:ext cx="11127377" cy="315912"/>
          </a:xfrm>
        </p:spPr>
        <p:txBody>
          <a:bodyPr>
            <a:noAutofit/>
          </a:bodyPr>
          <a:lstStyle/>
          <a:p>
            <a:r>
              <a:rPr lang="en-US" sz="3600" dirty="0">
                <a:solidFill>
                  <a:schemeClr val="tx2">
                    <a:lumMod val="75000"/>
                    <a:lumOff val="25000"/>
                  </a:schemeClr>
                </a:solidFill>
              </a:rPr>
              <a:t>TECHNOLOGY, ELECTRIFICATION &amp; NEW MOBILITY</a:t>
            </a:r>
            <a:endParaRPr lang="nl-NL" sz="3600" dirty="0">
              <a:solidFill>
                <a:schemeClr val="tx2">
                  <a:lumMod val="75000"/>
                  <a:lumOff val="25000"/>
                </a:schemeClr>
              </a:solidFill>
            </a:endParaRPr>
          </a:p>
        </p:txBody>
      </p:sp>
      <p:sp>
        <p:nvSpPr>
          <p:cNvPr id="3" name="Tijdelijke aanduiding voor inhoud 2">
            <a:extLst>
              <a:ext uri="{FF2B5EF4-FFF2-40B4-BE49-F238E27FC236}">
                <a16:creationId xmlns:a16="http://schemas.microsoft.com/office/drawing/2014/main" id="{58549BDA-9179-8B8C-AE23-2C7C869AB7E9}"/>
              </a:ext>
            </a:extLst>
          </p:cNvPr>
          <p:cNvSpPr>
            <a:spLocks noGrp="1"/>
          </p:cNvSpPr>
          <p:nvPr>
            <p:ph idx="1"/>
          </p:nvPr>
        </p:nvSpPr>
        <p:spPr>
          <a:xfrm>
            <a:off x="457200" y="1253330"/>
            <a:ext cx="3663801" cy="5259229"/>
          </a:xfrm>
        </p:spPr>
        <p:txBody>
          <a:bodyPr>
            <a:normAutofit fontScale="85000" lnSpcReduction="20000"/>
          </a:bodyPr>
          <a:lstStyle/>
          <a:p>
            <a:pPr marL="0" indent="0">
              <a:buNone/>
            </a:pPr>
            <a:r>
              <a:rPr lang="en-US" dirty="0" err="1">
                <a:solidFill>
                  <a:schemeClr val="tx2">
                    <a:lumMod val="75000"/>
                    <a:lumOff val="25000"/>
                  </a:schemeClr>
                </a:solidFill>
              </a:rPr>
              <a:t>Innovationg</a:t>
            </a:r>
            <a:r>
              <a:rPr lang="en-US" dirty="0">
                <a:solidFill>
                  <a:schemeClr val="tx2">
                    <a:lumMod val="75000"/>
                    <a:lumOff val="25000"/>
                  </a:schemeClr>
                </a:solidFill>
              </a:rPr>
              <a:t> for a sustainable and connected future</a:t>
            </a:r>
          </a:p>
          <a:p>
            <a:r>
              <a:rPr lang="nl-NL" dirty="0" err="1">
                <a:solidFill>
                  <a:schemeClr val="tx2">
                    <a:lumMod val="75000"/>
                    <a:lumOff val="25000"/>
                  </a:schemeClr>
                </a:solidFill>
              </a:rPr>
              <a:t>eVITARA</a:t>
            </a:r>
            <a:r>
              <a:rPr lang="nl-NL" dirty="0">
                <a:solidFill>
                  <a:schemeClr val="tx2">
                    <a:lumMod val="75000"/>
                    <a:lumOff val="25000"/>
                  </a:schemeClr>
                </a:solidFill>
              </a:rPr>
              <a:t> : First </a:t>
            </a:r>
            <a:r>
              <a:rPr lang="nl-NL" dirty="0" err="1">
                <a:solidFill>
                  <a:schemeClr val="tx2">
                    <a:lumMod val="75000"/>
                    <a:lumOff val="25000"/>
                  </a:schemeClr>
                </a:solidFill>
              </a:rPr>
              <a:t>Battery</a:t>
            </a:r>
            <a:r>
              <a:rPr lang="nl-NL" dirty="0">
                <a:solidFill>
                  <a:schemeClr val="tx2">
                    <a:lumMod val="75000"/>
                    <a:lumOff val="25000"/>
                  </a:schemeClr>
                </a:solidFill>
              </a:rPr>
              <a:t> Electric SUV</a:t>
            </a:r>
          </a:p>
          <a:p>
            <a:pPr lvl="1"/>
            <a:r>
              <a:rPr lang="nl-NL" dirty="0" err="1">
                <a:solidFill>
                  <a:schemeClr val="tx2">
                    <a:lumMod val="75000"/>
                    <a:lumOff val="25000"/>
                  </a:schemeClr>
                </a:solidFill>
              </a:rPr>
              <a:t>Marking</a:t>
            </a:r>
            <a:r>
              <a:rPr lang="nl-NL" dirty="0">
                <a:solidFill>
                  <a:schemeClr val="tx2">
                    <a:lumMod val="75000"/>
                    <a:lumOff val="25000"/>
                  </a:schemeClr>
                </a:solidFill>
              </a:rPr>
              <a:t> </a:t>
            </a:r>
            <a:r>
              <a:rPr lang="nl-NL" dirty="0" err="1">
                <a:solidFill>
                  <a:schemeClr val="tx2">
                    <a:lumMod val="75000"/>
                    <a:lumOff val="25000"/>
                  </a:schemeClr>
                </a:solidFill>
              </a:rPr>
              <a:t>our</a:t>
            </a:r>
            <a:r>
              <a:rPr lang="nl-NL" dirty="0">
                <a:solidFill>
                  <a:schemeClr val="tx2">
                    <a:lumMod val="75000"/>
                    <a:lumOff val="25000"/>
                  </a:schemeClr>
                </a:solidFill>
              </a:rPr>
              <a:t> entry </a:t>
            </a:r>
            <a:r>
              <a:rPr lang="nl-NL" dirty="0" err="1">
                <a:solidFill>
                  <a:schemeClr val="tx2">
                    <a:lumMod val="75000"/>
                    <a:lumOff val="25000"/>
                  </a:schemeClr>
                </a:solidFill>
              </a:rPr>
              <a:t>into</a:t>
            </a:r>
            <a:r>
              <a:rPr lang="nl-NL" dirty="0">
                <a:solidFill>
                  <a:schemeClr val="tx2">
                    <a:lumMod val="75000"/>
                    <a:lumOff val="25000"/>
                  </a:schemeClr>
                </a:solidFill>
              </a:rPr>
              <a:t> </a:t>
            </a:r>
            <a:r>
              <a:rPr lang="nl-NL" dirty="0" err="1">
                <a:solidFill>
                  <a:schemeClr val="tx2">
                    <a:lumMod val="75000"/>
                    <a:lumOff val="25000"/>
                  </a:schemeClr>
                </a:solidFill>
              </a:rPr>
              <a:t>the</a:t>
            </a:r>
            <a:r>
              <a:rPr lang="nl-NL" dirty="0">
                <a:solidFill>
                  <a:schemeClr val="tx2">
                    <a:lumMod val="75000"/>
                    <a:lumOff val="25000"/>
                  </a:schemeClr>
                </a:solidFill>
              </a:rPr>
              <a:t> </a:t>
            </a:r>
            <a:r>
              <a:rPr lang="nl-NL" dirty="0" err="1">
                <a:solidFill>
                  <a:schemeClr val="tx2">
                    <a:lumMod val="75000"/>
                    <a:lumOff val="25000"/>
                  </a:schemeClr>
                </a:solidFill>
              </a:rPr>
              <a:t>battery</a:t>
            </a:r>
            <a:r>
              <a:rPr lang="nl-NL" dirty="0">
                <a:solidFill>
                  <a:schemeClr val="tx2">
                    <a:lumMod val="75000"/>
                    <a:lumOff val="25000"/>
                  </a:schemeClr>
                </a:solidFill>
              </a:rPr>
              <a:t> EV market</a:t>
            </a:r>
          </a:p>
          <a:p>
            <a:r>
              <a:rPr lang="nl-NL" dirty="0">
                <a:solidFill>
                  <a:schemeClr val="tx2">
                    <a:lumMod val="75000"/>
                    <a:lumOff val="25000"/>
                  </a:schemeClr>
                </a:solidFill>
              </a:rPr>
              <a:t>E-Acces : First Electric Scooter </a:t>
            </a:r>
            <a:r>
              <a:rPr lang="nl-NL" dirty="0" err="1">
                <a:solidFill>
                  <a:schemeClr val="tx2">
                    <a:lumMod val="75000"/>
                    <a:lumOff val="25000"/>
                  </a:schemeClr>
                </a:solidFill>
              </a:rPr>
              <a:t>released</a:t>
            </a:r>
            <a:endParaRPr lang="nl-NL" dirty="0">
              <a:solidFill>
                <a:schemeClr val="tx2">
                  <a:lumMod val="75000"/>
                  <a:lumOff val="25000"/>
                </a:schemeClr>
              </a:solidFill>
            </a:endParaRPr>
          </a:p>
          <a:p>
            <a:pPr lvl="1"/>
            <a:r>
              <a:rPr lang="nl-NL" dirty="0" err="1">
                <a:solidFill>
                  <a:schemeClr val="tx2">
                    <a:lumMod val="75000"/>
                    <a:lumOff val="25000"/>
                  </a:schemeClr>
                </a:solidFill>
              </a:rPr>
              <a:t>Expanding</a:t>
            </a:r>
            <a:r>
              <a:rPr lang="nl-NL" dirty="0">
                <a:solidFill>
                  <a:schemeClr val="tx2">
                    <a:lumMod val="75000"/>
                    <a:lumOff val="25000"/>
                  </a:schemeClr>
                </a:solidFill>
              </a:rPr>
              <a:t> </a:t>
            </a:r>
            <a:r>
              <a:rPr lang="nl-NL" dirty="0" err="1">
                <a:solidFill>
                  <a:schemeClr val="tx2">
                    <a:lumMod val="75000"/>
                    <a:lumOff val="25000"/>
                  </a:schemeClr>
                </a:solidFill>
              </a:rPr>
              <a:t>our</a:t>
            </a:r>
            <a:r>
              <a:rPr lang="nl-NL" dirty="0">
                <a:solidFill>
                  <a:schemeClr val="tx2">
                    <a:lumMod val="75000"/>
                    <a:lumOff val="25000"/>
                  </a:schemeClr>
                </a:solidFill>
              </a:rPr>
              <a:t> </a:t>
            </a:r>
            <a:r>
              <a:rPr lang="nl-NL" dirty="0" err="1">
                <a:solidFill>
                  <a:schemeClr val="tx2">
                    <a:lumMod val="75000"/>
                    <a:lumOff val="25000"/>
                  </a:schemeClr>
                </a:solidFill>
              </a:rPr>
              <a:t>offering</a:t>
            </a:r>
            <a:r>
              <a:rPr lang="nl-NL" dirty="0">
                <a:solidFill>
                  <a:schemeClr val="tx2">
                    <a:lumMod val="75000"/>
                    <a:lumOff val="25000"/>
                  </a:schemeClr>
                </a:solidFill>
              </a:rPr>
              <a:t> in </a:t>
            </a:r>
            <a:r>
              <a:rPr lang="nl-NL" dirty="0" err="1">
                <a:solidFill>
                  <a:schemeClr val="tx2">
                    <a:lumMod val="75000"/>
                    <a:lumOff val="25000"/>
                  </a:schemeClr>
                </a:solidFill>
              </a:rPr>
              <a:t>the</a:t>
            </a:r>
            <a:r>
              <a:rPr lang="nl-NL" dirty="0">
                <a:solidFill>
                  <a:schemeClr val="tx2">
                    <a:lumMod val="75000"/>
                    <a:lumOff val="25000"/>
                  </a:schemeClr>
                </a:solidFill>
              </a:rPr>
              <a:t> </a:t>
            </a:r>
            <a:r>
              <a:rPr lang="nl-NL" dirty="0" err="1">
                <a:solidFill>
                  <a:schemeClr val="tx2">
                    <a:lumMod val="75000"/>
                    <a:lumOff val="25000"/>
                  </a:schemeClr>
                </a:solidFill>
              </a:rPr>
              <a:t>electric</a:t>
            </a:r>
            <a:r>
              <a:rPr lang="nl-NL" dirty="0">
                <a:solidFill>
                  <a:schemeClr val="tx2">
                    <a:lumMod val="75000"/>
                    <a:lumOff val="25000"/>
                  </a:schemeClr>
                </a:solidFill>
              </a:rPr>
              <a:t> </a:t>
            </a:r>
            <a:r>
              <a:rPr lang="nl-NL" dirty="0" err="1">
                <a:solidFill>
                  <a:schemeClr val="tx2">
                    <a:lumMod val="75000"/>
                    <a:lumOff val="25000"/>
                  </a:schemeClr>
                </a:solidFill>
              </a:rPr>
              <a:t>two</a:t>
            </a:r>
            <a:r>
              <a:rPr lang="nl-NL" dirty="0">
                <a:solidFill>
                  <a:schemeClr val="tx2">
                    <a:lumMod val="75000"/>
                    <a:lumOff val="25000"/>
                  </a:schemeClr>
                </a:solidFill>
              </a:rPr>
              <a:t> wheeler segment</a:t>
            </a:r>
          </a:p>
          <a:p>
            <a:r>
              <a:rPr lang="nl-NL" dirty="0" err="1">
                <a:solidFill>
                  <a:schemeClr val="tx2">
                    <a:lumMod val="75000"/>
                    <a:lumOff val="25000"/>
                  </a:schemeClr>
                </a:solidFill>
              </a:rPr>
              <a:t>Launch</a:t>
            </a:r>
            <a:r>
              <a:rPr lang="nl-NL" dirty="0">
                <a:solidFill>
                  <a:schemeClr val="tx2">
                    <a:lumMod val="75000"/>
                    <a:lumOff val="25000"/>
                  </a:schemeClr>
                </a:solidFill>
              </a:rPr>
              <a:t> of “Suzuki Connect”</a:t>
            </a:r>
          </a:p>
          <a:p>
            <a:pPr lvl="1"/>
            <a:r>
              <a:rPr lang="nl-NL" dirty="0">
                <a:solidFill>
                  <a:schemeClr val="tx2">
                    <a:lumMod val="75000"/>
                    <a:lumOff val="25000"/>
                  </a:schemeClr>
                </a:solidFill>
              </a:rPr>
              <a:t>Advanced </a:t>
            </a:r>
            <a:r>
              <a:rPr lang="nl-NL" dirty="0" err="1">
                <a:solidFill>
                  <a:schemeClr val="tx2">
                    <a:lumMod val="75000"/>
                    <a:lumOff val="25000"/>
                  </a:schemeClr>
                </a:solidFill>
              </a:rPr>
              <a:t>connected</a:t>
            </a:r>
            <a:r>
              <a:rPr lang="nl-NL" dirty="0">
                <a:solidFill>
                  <a:schemeClr val="tx2">
                    <a:lumMod val="75000"/>
                    <a:lumOff val="25000"/>
                  </a:schemeClr>
                </a:solidFill>
              </a:rPr>
              <a:t> services </a:t>
            </a:r>
            <a:r>
              <a:rPr lang="nl-NL" dirty="0" err="1">
                <a:solidFill>
                  <a:schemeClr val="tx2">
                    <a:lumMod val="75000"/>
                    <a:lumOff val="25000"/>
                  </a:schemeClr>
                </a:solidFill>
              </a:rPr>
              <a:t>for</a:t>
            </a:r>
            <a:r>
              <a:rPr lang="nl-NL" dirty="0">
                <a:solidFill>
                  <a:schemeClr val="tx2">
                    <a:lumMod val="75000"/>
                    <a:lumOff val="25000"/>
                  </a:schemeClr>
                </a:solidFill>
              </a:rPr>
              <a:t> a safer </a:t>
            </a:r>
            <a:r>
              <a:rPr lang="nl-NL" dirty="0" err="1">
                <a:solidFill>
                  <a:schemeClr val="tx2">
                    <a:lumMod val="75000"/>
                    <a:lumOff val="25000"/>
                  </a:schemeClr>
                </a:solidFill>
              </a:rPr>
              <a:t>and</a:t>
            </a:r>
            <a:r>
              <a:rPr lang="nl-NL" dirty="0">
                <a:solidFill>
                  <a:schemeClr val="tx2">
                    <a:lumMod val="75000"/>
                    <a:lumOff val="25000"/>
                  </a:schemeClr>
                </a:solidFill>
              </a:rPr>
              <a:t> more </a:t>
            </a:r>
            <a:r>
              <a:rPr lang="nl-NL" dirty="0" err="1">
                <a:solidFill>
                  <a:schemeClr val="tx2">
                    <a:lumMod val="75000"/>
                    <a:lumOff val="25000"/>
                  </a:schemeClr>
                </a:solidFill>
              </a:rPr>
              <a:t>conveniant</a:t>
            </a:r>
            <a:r>
              <a:rPr lang="nl-NL" dirty="0">
                <a:solidFill>
                  <a:schemeClr val="tx2">
                    <a:lumMod val="75000"/>
                    <a:lumOff val="25000"/>
                  </a:schemeClr>
                </a:solidFill>
              </a:rPr>
              <a:t> </a:t>
            </a:r>
            <a:r>
              <a:rPr lang="nl-NL" dirty="0" err="1">
                <a:solidFill>
                  <a:schemeClr val="tx2">
                    <a:lumMod val="75000"/>
                    <a:lumOff val="25000"/>
                  </a:schemeClr>
                </a:solidFill>
              </a:rPr>
              <a:t>driving</a:t>
            </a:r>
            <a:r>
              <a:rPr lang="nl-NL" dirty="0">
                <a:solidFill>
                  <a:schemeClr val="tx2">
                    <a:lumMod val="75000"/>
                    <a:lumOff val="25000"/>
                  </a:schemeClr>
                </a:solidFill>
              </a:rPr>
              <a:t> </a:t>
            </a:r>
            <a:r>
              <a:rPr lang="nl-NL" dirty="0" err="1">
                <a:solidFill>
                  <a:schemeClr val="tx2">
                    <a:lumMod val="75000"/>
                    <a:lumOff val="25000"/>
                  </a:schemeClr>
                </a:solidFill>
              </a:rPr>
              <a:t>experience</a:t>
            </a:r>
            <a:endParaRPr lang="nl-NL" dirty="0">
              <a:solidFill>
                <a:schemeClr val="tx2">
                  <a:lumMod val="75000"/>
                  <a:lumOff val="25000"/>
                </a:schemeClr>
              </a:solidFill>
            </a:endParaRPr>
          </a:p>
        </p:txBody>
      </p:sp>
      <p:pic>
        <p:nvPicPr>
          <p:cNvPr id="5" name="Afbeelding 4">
            <a:extLst>
              <a:ext uri="{FF2B5EF4-FFF2-40B4-BE49-F238E27FC236}">
                <a16:creationId xmlns:a16="http://schemas.microsoft.com/office/drawing/2014/main" id="{F29154E1-BA84-D19C-1243-D3173C2F2EA3}"/>
              </a:ext>
            </a:extLst>
          </p:cNvPr>
          <p:cNvPicPr>
            <a:picLocks noChangeAspect="1"/>
          </p:cNvPicPr>
          <p:nvPr/>
        </p:nvPicPr>
        <p:blipFill>
          <a:blip r:embed="rId2"/>
          <a:stretch>
            <a:fillRect/>
          </a:stretch>
        </p:blipFill>
        <p:spPr>
          <a:xfrm>
            <a:off x="4261538" y="1080655"/>
            <a:ext cx="8867821" cy="5777345"/>
          </a:xfrm>
          <a:prstGeom prst="rect">
            <a:avLst/>
          </a:prstGeom>
        </p:spPr>
      </p:pic>
      <p:pic>
        <p:nvPicPr>
          <p:cNvPr id="4" name="Picture 4">
            <a:extLst>
              <a:ext uri="{FF2B5EF4-FFF2-40B4-BE49-F238E27FC236}">
                <a16:creationId xmlns:a16="http://schemas.microsoft.com/office/drawing/2014/main" id="{EA87565D-857C-EC7B-016C-DCFDFE4C1BE8}"/>
              </a:ext>
            </a:extLst>
          </p:cNvPr>
          <p:cNvPicPr>
            <a:picLocks noChangeAspect="1"/>
          </p:cNvPicPr>
          <p:nvPr/>
        </p:nvPicPr>
        <p:blipFill>
          <a:blip r:embed="rId3"/>
          <a:stretch>
            <a:fillRect/>
          </a:stretch>
        </p:blipFill>
        <p:spPr>
          <a:xfrm>
            <a:off x="185205" y="179361"/>
            <a:ext cx="1886213" cy="371527"/>
          </a:xfrm>
          <a:prstGeom prst="rect">
            <a:avLst/>
          </a:prstGeom>
        </p:spPr>
      </p:pic>
    </p:spTree>
    <p:extLst>
      <p:ext uri="{BB962C8B-B14F-4D97-AF65-F5344CB8AC3E}">
        <p14:creationId xmlns:p14="http://schemas.microsoft.com/office/powerpoint/2010/main" val="228061468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E37C6FB-33FE-8497-D08C-55C0E8C3AF03}"/>
              </a:ext>
            </a:extLst>
          </p:cNvPr>
          <p:cNvSpPr>
            <a:spLocks noGrp="1"/>
          </p:cNvSpPr>
          <p:nvPr>
            <p:ph type="title"/>
          </p:nvPr>
        </p:nvSpPr>
        <p:spPr>
          <a:xfrm>
            <a:off x="2283691" y="-297658"/>
            <a:ext cx="10927080" cy="1325563"/>
          </a:xfrm>
        </p:spPr>
        <p:txBody>
          <a:bodyPr>
            <a:normAutofit/>
          </a:bodyPr>
          <a:lstStyle/>
          <a:p>
            <a:r>
              <a:rPr lang="en-US" sz="3600" dirty="0">
                <a:solidFill>
                  <a:schemeClr val="tx2">
                    <a:lumMod val="75000"/>
                    <a:lumOff val="25000"/>
                  </a:schemeClr>
                </a:solidFill>
              </a:rPr>
              <a:t>SUSTAINABLITITY &amp; ENVIRONMENTAL INITIATIVES</a:t>
            </a:r>
            <a:endParaRPr lang="nl-NL" sz="3600" dirty="0">
              <a:solidFill>
                <a:schemeClr val="tx2">
                  <a:lumMod val="75000"/>
                  <a:lumOff val="25000"/>
                </a:schemeClr>
              </a:solidFill>
            </a:endParaRPr>
          </a:p>
        </p:txBody>
      </p:sp>
      <p:sp>
        <p:nvSpPr>
          <p:cNvPr id="3" name="Tijdelijke aanduiding voor inhoud 2">
            <a:extLst>
              <a:ext uri="{FF2B5EF4-FFF2-40B4-BE49-F238E27FC236}">
                <a16:creationId xmlns:a16="http://schemas.microsoft.com/office/drawing/2014/main" id="{136B5AD6-4163-87FC-FDA1-475AE9ED7415}"/>
              </a:ext>
            </a:extLst>
          </p:cNvPr>
          <p:cNvSpPr>
            <a:spLocks noGrp="1"/>
          </p:cNvSpPr>
          <p:nvPr>
            <p:ph idx="1"/>
          </p:nvPr>
        </p:nvSpPr>
        <p:spPr>
          <a:xfrm>
            <a:off x="335281" y="1542472"/>
            <a:ext cx="4005810" cy="5232399"/>
          </a:xfrm>
        </p:spPr>
        <p:txBody>
          <a:bodyPr>
            <a:normAutofit fontScale="92500" lnSpcReduction="20000"/>
          </a:bodyPr>
          <a:lstStyle/>
          <a:p>
            <a:r>
              <a:rPr lang="en-US" dirty="0">
                <a:solidFill>
                  <a:schemeClr val="tx2">
                    <a:lumMod val="75000"/>
                    <a:lumOff val="25000"/>
                  </a:schemeClr>
                </a:solidFill>
              </a:rPr>
              <a:t>Participation in </a:t>
            </a:r>
            <a:r>
              <a:rPr lang="en-US" dirty="0" err="1">
                <a:solidFill>
                  <a:schemeClr val="tx2">
                    <a:lumMod val="75000"/>
                    <a:lumOff val="25000"/>
                  </a:schemeClr>
                </a:solidFill>
              </a:rPr>
              <a:t>eLean</a:t>
            </a:r>
            <a:r>
              <a:rPr lang="en-US" dirty="0">
                <a:solidFill>
                  <a:schemeClr val="tx2">
                    <a:lumMod val="75000"/>
                    <a:lumOff val="25000"/>
                  </a:schemeClr>
                </a:solidFill>
              </a:rPr>
              <a:t> Global Forum</a:t>
            </a:r>
          </a:p>
          <a:p>
            <a:pPr lvl="1"/>
            <a:r>
              <a:rPr lang="en-US" dirty="0">
                <a:solidFill>
                  <a:schemeClr val="tx2">
                    <a:lumMod val="75000"/>
                    <a:lumOff val="25000"/>
                  </a:schemeClr>
                </a:solidFill>
              </a:rPr>
              <a:t>Exchanged </a:t>
            </a:r>
            <a:r>
              <a:rPr lang="en-US" dirty="0" err="1">
                <a:solidFill>
                  <a:schemeClr val="tx2">
                    <a:lumMod val="75000"/>
                    <a:lumOff val="25000"/>
                  </a:schemeClr>
                </a:solidFill>
              </a:rPr>
              <a:t>vieuws</a:t>
            </a:r>
            <a:r>
              <a:rPr lang="en-US" dirty="0">
                <a:solidFill>
                  <a:schemeClr val="tx2">
                    <a:lumMod val="75000"/>
                    <a:lumOff val="25000"/>
                  </a:schemeClr>
                </a:solidFill>
              </a:rPr>
              <a:t> on achieving carbon neutrality and a circular economy</a:t>
            </a:r>
          </a:p>
          <a:p>
            <a:r>
              <a:rPr lang="en-US" dirty="0">
                <a:solidFill>
                  <a:schemeClr val="tx2">
                    <a:lumMod val="75000"/>
                    <a:lumOff val="25000"/>
                  </a:schemeClr>
                </a:solidFill>
              </a:rPr>
              <a:t>Participation in the India Water Impact Sumit</a:t>
            </a:r>
          </a:p>
          <a:p>
            <a:pPr lvl="1"/>
            <a:r>
              <a:rPr lang="en-US" dirty="0">
                <a:solidFill>
                  <a:schemeClr val="tx2">
                    <a:lumMod val="75000"/>
                    <a:lumOff val="25000"/>
                  </a:schemeClr>
                </a:solidFill>
              </a:rPr>
              <a:t>Sharing our initiatives for water stewardship and sustainable water management</a:t>
            </a:r>
          </a:p>
          <a:p>
            <a:r>
              <a:rPr lang="en-US" dirty="0">
                <a:solidFill>
                  <a:schemeClr val="tx2">
                    <a:lumMod val="75000"/>
                    <a:lumOff val="25000"/>
                  </a:schemeClr>
                </a:solidFill>
              </a:rPr>
              <a:t>Suzuki Environmental Vision 2025</a:t>
            </a:r>
          </a:p>
          <a:p>
            <a:pPr lvl="1"/>
            <a:r>
              <a:rPr lang="en-US" dirty="0">
                <a:solidFill>
                  <a:schemeClr val="tx2">
                    <a:lumMod val="75000"/>
                    <a:lumOff val="25000"/>
                  </a:schemeClr>
                </a:solidFill>
              </a:rPr>
              <a:t>Aiming for a decarbonized society </a:t>
            </a:r>
            <a:r>
              <a:rPr lang="en-US" dirty="0" err="1">
                <a:solidFill>
                  <a:schemeClr val="tx2">
                    <a:lumMod val="75000"/>
                    <a:lumOff val="25000"/>
                  </a:schemeClr>
                </a:solidFill>
              </a:rPr>
              <a:t>ans</a:t>
            </a:r>
            <a:r>
              <a:rPr lang="en-US" dirty="0">
                <a:solidFill>
                  <a:schemeClr val="tx2">
                    <a:lumMod val="75000"/>
                    <a:lumOff val="25000"/>
                  </a:schemeClr>
                </a:solidFill>
              </a:rPr>
              <a:t> harmonization with nature</a:t>
            </a:r>
            <a:endParaRPr lang="nl-NL" dirty="0">
              <a:solidFill>
                <a:schemeClr val="tx2">
                  <a:lumMod val="75000"/>
                  <a:lumOff val="25000"/>
                </a:schemeClr>
              </a:solidFill>
            </a:endParaRPr>
          </a:p>
        </p:txBody>
      </p:sp>
      <p:pic>
        <p:nvPicPr>
          <p:cNvPr id="5" name="Afbeelding 4">
            <a:extLst>
              <a:ext uri="{FF2B5EF4-FFF2-40B4-BE49-F238E27FC236}">
                <a16:creationId xmlns:a16="http://schemas.microsoft.com/office/drawing/2014/main" id="{AD09D2EE-10D2-F5F0-FD03-DE63A4C31C42}"/>
              </a:ext>
            </a:extLst>
          </p:cNvPr>
          <p:cNvPicPr>
            <a:picLocks noChangeAspect="1"/>
          </p:cNvPicPr>
          <p:nvPr/>
        </p:nvPicPr>
        <p:blipFill>
          <a:blip r:embed="rId2"/>
          <a:stretch>
            <a:fillRect/>
          </a:stretch>
        </p:blipFill>
        <p:spPr>
          <a:xfrm>
            <a:off x="5023381" y="1625601"/>
            <a:ext cx="7168620" cy="5232400"/>
          </a:xfrm>
          <a:prstGeom prst="rect">
            <a:avLst/>
          </a:prstGeom>
        </p:spPr>
      </p:pic>
      <p:pic>
        <p:nvPicPr>
          <p:cNvPr id="4" name="Picture 4">
            <a:extLst>
              <a:ext uri="{FF2B5EF4-FFF2-40B4-BE49-F238E27FC236}">
                <a16:creationId xmlns:a16="http://schemas.microsoft.com/office/drawing/2014/main" id="{A66636F6-3442-5F3F-9D9F-423E1C807B46}"/>
              </a:ext>
            </a:extLst>
          </p:cNvPr>
          <p:cNvPicPr>
            <a:picLocks noChangeAspect="1"/>
          </p:cNvPicPr>
          <p:nvPr/>
        </p:nvPicPr>
        <p:blipFill>
          <a:blip r:embed="rId3"/>
          <a:stretch>
            <a:fillRect/>
          </a:stretch>
        </p:blipFill>
        <p:spPr>
          <a:xfrm>
            <a:off x="185205" y="179361"/>
            <a:ext cx="1886213" cy="371527"/>
          </a:xfrm>
          <a:prstGeom prst="rect">
            <a:avLst/>
          </a:prstGeom>
        </p:spPr>
      </p:pic>
    </p:spTree>
    <p:extLst>
      <p:ext uri="{BB962C8B-B14F-4D97-AF65-F5344CB8AC3E}">
        <p14:creationId xmlns:p14="http://schemas.microsoft.com/office/powerpoint/2010/main" val="707316887"/>
      </p:ext>
    </p:extLst>
  </p:cSld>
  <p:clrMapOvr>
    <a:masterClrMapping/>
  </p:clrMapOvr>
</p:sld>
</file>

<file path=ppt/theme/theme1.xml><?xml version="1.0" encoding="utf-8"?>
<a:theme xmlns:a="http://schemas.openxmlformats.org/drawingml/2006/main" name="Kantoorth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Kantoorth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4920B3C404AC8B48ACB952F4F3CA2AE4" ma:contentTypeVersion="6" ma:contentTypeDescription="Create a new document." ma:contentTypeScope="" ma:versionID="a70a945608daa032b11dfd3b122cab3e">
  <xsd:schema xmlns:xsd="http://www.w3.org/2001/XMLSchema" xmlns:xs="http://www.w3.org/2001/XMLSchema" xmlns:p="http://schemas.microsoft.com/office/2006/metadata/properties" xmlns:ns2="b3bc7b38-f334-4a24-b65e-ffecfa5bd8d9" xmlns:ns3="c9fe798e-b14d-445b-8190-b4771c6e6c81" xmlns:ns4="42989a11-d517-4317-806f-99d94b0e36a3" xmlns:ns5="d4aa281b-53ac-4aba-a9d9-c5883b7227d2" targetNamespace="http://schemas.microsoft.com/office/2006/metadata/properties" ma:root="true" ma:fieldsID="1d1da0d7d5689db0b063d52487febd83" ns2:_="" ns3:_="" ns4:_="" ns5:_="">
    <xsd:import namespace="b3bc7b38-f334-4a24-b65e-ffecfa5bd8d9"/>
    <xsd:import namespace="c9fe798e-b14d-445b-8190-b4771c6e6c81"/>
    <xsd:import namespace="42989a11-d517-4317-806f-99d94b0e36a3"/>
    <xsd:import namespace="d4aa281b-53ac-4aba-a9d9-c5883b7227d2"/>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LengthInSeconds" minOccurs="0"/>
                <xsd:element ref="ns2:MediaServiceOCR" minOccurs="0"/>
                <xsd:element ref="ns2:MediaServiceGenerationTime" minOccurs="0"/>
                <xsd:element ref="ns2:MediaServiceEventHashCode" minOccurs="0"/>
                <xsd:element ref="ns2:MediaServiceLocation" minOccurs="0"/>
                <xsd:element ref="ns3:SharedWithUsers" minOccurs="0"/>
                <xsd:element ref="ns3:SharedWithDetails" minOccurs="0"/>
                <xsd:element ref="ns2:MediaServiceObjectDetectorVersions" minOccurs="0"/>
                <xsd:element ref="ns2:MediaServiceSearchProperties" minOccurs="0"/>
                <xsd:element ref="ns4:lcf76f155ced4ddcb4097134ff3c332f" minOccurs="0"/>
                <xsd:element ref="ns5:TaxCatchAll" minOccurs="0"/>
                <xsd:element ref="ns4:MediaServiceBillingMetadata" minOccurs="0"/>
                <xsd:element ref="ns4:NotArchiving"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3bc7b38-f334-4a24-b65e-ffecfa5bd8d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dexed="true" ma:internalName="MediaServiceDateTaken" ma:readOnly="true">
      <xsd:simpleType>
        <xsd:restriction base="dms:Text"/>
      </xsd:simpleType>
    </xsd:element>
    <xsd:element name="MediaLengthInSeconds" ma:index="11" nillable="true" ma:displayName="MediaLengthInSeconds" ma:hidden="true" ma:internalName="MediaLengthInSeconds" ma:readOnly="true">
      <xsd:simpleType>
        <xsd:restriction base="dms:Unknown"/>
      </xsd:simpleType>
    </xsd:element>
    <xsd:element name="MediaServiceOCR" ma:index="12" nillable="true" ma:displayName="Extracted Text" ma:internalName="MediaServiceOCR" ma:readOnly="true">
      <xsd:simpleType>
        <xsd:restriction base="dms:Note">
          <xsd:maxLength value="255"/>
        </xsd:restriction>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Location" ma:index="15" nillable="true" ma:displayName="Location" ma:description="" ma:indexed="true" ma:internalName="MediaServiceLocation" ma:readOnly="true">
      <xsd:simpleType>
        <xsd:restriction base="dms:Text"/>
      </xsd:simpleType>
    </xsd:element>
    <xsd:element name="MediaServiceObjectDetectorVersions" ma:index="18"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19"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c9fe798e-b14d-445b-8190-b4771c6e6c81" elementFormDefault="qualified">
    <xsd:import namespace="http://schemas.microsoft.com/office/2006/documentManagement/types"/>
    <xsd:import namespace="http://schemas.microsoft.com/office/infopath/2007/PartnerControls"/>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42989a11-d517-4317-806f-99d94b0e36a3" elementFormDefault="qualified">
    <xsd:import namespace="http://schemas.microsoft.com/office/2006/documentManagement/types"/>
    <xsd:import namespace="http://schemas.microsoft.com/office/infopath/2007/PartnerControls"/>
    <xsd:element name="lcf76f155ced4ddcb4097134ff3c332f" ma:index="21" nillable="true" ma:taxonomy="true" ma:internalName="lcf76f155ced4ddcb4097134ff3c332f" ma:taxonomyFieldName="MediaServiceImageTags" ma:displayName="Image Tags" ma:readOnly="false" ma:fieldId="{5cf76f15-5ced-4ddc-b409-7134ff3c332f}" ma:taxonomyMulti="true" ma:sspId="d5da9c22-7670-4096-8b83-59bc4afc1e70" ma:termSetId="09814cd3-568e-fe90-9814-8d621ff8fb84" ma:anchorId="fba54fb3-c3e1-fe81-a776-ca4b69148c4d" ma:open="true" ma:isKeyword="false">
      <xsd:complexType>
        <xsd:sequence>
          <xsd:element ref="pc:Terms" minOccurs="0" maxOccurs="1"/>
        </xsd:sequence>
      </xsd:complexType>
    </xsd:element>
    <xsd:element name="MediaServiceBillingMetadata" ma:index="23" nillable="true" ma:displayName="MediaServiceBillingMetadata" ma:hidden="true" ma:internalName="MediaServiceBillingMetadata" ma:readOnly="true">
      <xsd:simpleType>
        <xsd:restriction base="dms:Note"/>
      </xsd:simpleType>
    </xsd:element>
    <xsd:element name="NotArchiving" ma:index="24" nillable="true" ma:displayName="NotArchiving" ma:default="0" ma:internalName="NotArchiving">
      <xsd:simpleType>
        <xsd:restriction base="dms:Boolean"/>
      </xsd:simpleType>
    </xsd:element>
  </xsd:schema>
  <xsd:schema xmlns:xsd="http://www.w3.org/2001/XMLSchema" xmlns:xs="http://www.w3.org/2001/XMLSchema" xmlns:dms="http://schemas.microsoft.com/office/2006/documentManagement/types" xmlns:pc="http://schemas.microsoft.com/office/infopath/2007/PartnerControls" targetNamespace="d4aa281b-53ac-4aba-a9d9-c5883b7227d2" elementFormDefault="qualified">
    <xsd:import namespace="http://schemas.microsoft.com/office/2006/documentManagement/types"/>
    <xsd:import namespace="http://schemas.microsoft.com/office/infopath/2007/PartnerControls"/>
    <xsd:element name="TaxCatchAll" ma:index="22" nillable="true" ma:displayName="Taxonomy Catch All Column" ma:hidden="true" ma:list="{5f1f4b91-898d-4700-ab6b-db1e65a956ad}" ma:internalName="TaxCatchAll" ma:showField="CatchAllData" ma:web="d4aa281b-53ac-4aba-a9d9-c5883b7227d2">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NotArchiving xmlns="42989a11-d517-4317-806f-99d94b0e36a3">false</NotArchiving>
    <lcf76f155ced4ddcb4097134ff3c332f xmlns="42989a11-d517-4317-806f-99d94b0e36a3">
      <Terms xmlns="http://schemas.microsoft.com/office/infopath/2007/PartnerControls"/>
    </lcf76f155ced4ddcb4097134ff3c332f>
    <TaxCatchAll xmlns="d4aa281b-53ac-4aba-a9d9-c5883b7227d2" xsi:nil="true"/>
  </documentManagement>
</p:properties>
</file>

<file path=customXml/itemProps1.xml><?xml version="1.0" encoding="utf-8"?>
<ds:datastoreItem xmlns:ds="http://schemas.openxmlformats.org/officeDocument/2006/customXml" ds:itemID="{B118A48A-CAA5-40AD-9990-AF7C25D6AF3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b3bc7b38-f334-4a24-b65e-ffecfa5bd8d9"/>
    <ds:schemaRef ds:uri="c9fe798e-b14d-445b-8190-b4771c6e6c81"/>
    <ds:schemaRef ds:uri="42989a11-d517-4317-806f-99d94b0e36a3"/>
    <ds:schemaRef ds:uri="d4aa281b-53ac-4aba-a9d9-c5883b7227d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AF721433-443B-4B32-A22C-341923B1907A}">
  <ds:schemaRefs>
    <ds:schemaRef ds:uri="http://schemas.microsoft.com/sharepoint/v3/contenttype/forms"/>
  </ds:schemaRefs>
</ds:datastoreItem>
</file>

<file path=customXml/itemProps3.xml><?xml version="1.0" encoding="utf-8"?>
<ds:datastoreItem xmlns:ds="http://schemas.openxmlformats.org/officeDocument/2006/customXml" ds:itemID="{C7D32737-E07D-4607-8306-539FB98A7B85}">
  <ds:schemaRefs>
    <ds:schemaRef ds:uri="c9fe798e-b14d-445b-8190-b4771c6e6c81"/>
    <ds:schemaRef ds:uri="http://schemas.microsoft.com/office/2006/documentManagement/types"/>
    <ds:schemaRef ds:uri="http://www.w3.org/XML/1998/namespace"/>
    <ds:schemaRef ds:uri="http://purl.org/dc/terms/"/>
    <ds:schemaRef ds:uri="http://purl.org/dc/dcmitype/"/>
    <ds:schemaRef ds:uri="http://schemas.openxmlformats.org/package/2006/metadata/core-properties"/>
    <ds:schemaRef ds:uri="http://schemas.microsoft.com/office/2006/metadata/properties"/>
    <ds:schemaRef ds:uri="http://purl.org/dc/elements/1.1/"/>
    <ds:schemaRef ds:uri="http://schemas.microsoft.com/office/infopath/2007/PartnerControls"/>
    <ds:schemaRef ds:uri="d4aa281b-53ac-4aba-a9d9-c5883b7227d2"/>
    <ds:schemaRef ds:uri="42989a11-d517-4317-806f-99d94b0e36a3"/>
    <ds:schemaRef ds:uri="b3bc7b38-f334-4a24-b65e-ffecfa5bd8d9"/>
  </ds:schemaRefs>
</ds:datastoreItem>
</file>

<file path=docProps/app.xml><?xml version="1.0" encoding="utf-8"?>
<Properties xmlns="http://schemas.openxmlformats.org/officeDocument/2006/extended-properties" xmlns:vt="http://schemas.openxmlformats.org/officeDocument/2006/docPropsVTypes">
  <TotalTime>0</TotalTime>
  <Words>2755</Words>
  <Application>Microsoft Office PowerPoint</Application>
  <PresentationFormat>Breedbeeld</PresentationFormat>
  <Paragraphs>374</Paragraphs>
  <Slides>40</Slides>
  <Notes>24</Notes>
  <HiddenSlides>0</HiddenSlides>
  <MMClips>0</MMClips>
  <ScaleCrop>false</ScaleCrop>
  <HeadingPairs>
    <vt:vector size="6" baseType="variant">
      <vt:variant>
        <vt:lpstr>Gebruikte lettertypen</vt:lpstr>
      </vt:variant>
      <vt:variant>
        <vt:i4>10</vt:i4>
      </vt:variant>
      <vt:variant>
        <vt:lpstr>Thema</vt:lpstr>
      </vt:variant>
      <vt:variant>
        <vt:i4>1</vt:i4>
      </vt:variant>
      <vt:variant>
        <vt:lpstr>Diatitels</vt:lpstr>
      </vt:variant>
      <vt:variant>
        <vt:i4>40</vt:i4>
      </vt:variant>
    </vt:vector>
  </HeadingPairs>
  <TitlesOfParts>
    <vt:vector size="51" baseType="lpstr">
      <vt:lpstr>-apple-system</vt:lpstr>
      <vt:lpstr>Aptos</vt:lpstr>
      <vt:lpstr>Aptos Display</vt:lpstr>
      <vt:lpstr>Arial</vt:lpstr>
      <vt:lpstr>Arial Black</vt:lpstr>
      <vt:lpstr>Calisto MT</vt:lpstr>
      <vt:lpstr>Roboto</vt:lpstr>
      <vt:lpstr>Segoe UI</vt:lpstr>
      <vt:lpstr>SuzukiPROHeadline</vt:lpstr>
      <vt:lpstr>Wingdings</vt:lpstr>
      <vt:lpstr>Kantoorthema</vt:lpstr>
      <vt:lpstr>New Suzuki Across</vt:lpstr>
      <vt:lpstr>Figures Sales &amp; Registrations</vt:lpstr>
      <vt:lpstr>Figures Sales &amp; Registrations</vt:lpstr>
      <vt:lpstr>Dealernetwork</vt:lpstr>
      <vt:lpstr>SUZUKI MOTOR CORPORATION</vt:lpstr>
      <vt:lpstr>Financial Results &amp; Highlights</vt:lpstr>
      <vt:lpstr>INDIA EXPANSION AND MANUFACTURING</vt:lpstr>
      <vt:lpstr>TECHNOLOGY, ELECTRIFICATION &amp; NEW MOBILITY</vt:lpstr>
      <vt:lpstr>SUSTAINABLITITY &amp; ENVIRONMENTAL INITIATIVES</vt:lpstr>
      <vt:lpstr>INVESTMENTS &amp;PARTNERSHIPS</vt:lpstr>
      <vt:lpstr>PowerPoint-presentatie</vt:lpstr>
      <vt:lpstr>PowerPoint-presentatie</vt:lpstr>
      <vt:lpstr>nieuwe Suzuki Across</vt:lpstr>
      <vt:lpstr>Exterior Design</vt:lpstr>
      <vt:lpstr>Exterior Design</vt:lpstr>
      <vt:lpstr>Koetswerkkleuren </vt:lpstr>
      <vt:lpstr>Interieur</vt:lpstr>
      <vt:lpstr>Interieur design en comfort</vt:lpstr>
      <vt:lpstr>Geïntegreerde digitale cockpit</vt:lpstr>
      <vt:lpstr>Comfort en opbergruimte</vt:lpstr>
      <vt:lpstr>PowerPoint-presentatie</vt:lpstr>
      <vt:lpstr>New Plug-in hybrid systeem</vt:lpstr>
      <vt:lpstr>New Plug-in hybrid systeem</vt:lpstr>
      <vt:lpstr>Plug-in hybride</vt:lpstr>
      <vt:lpstr>Plug-in hybride</vt:lpstr>
      <vt:lpstr>Plug-in hybride</vt:lpstr>
      <vt:lpstr>4wd-system : E-FOUR </vt:lpstr>
      <vt:lpstr>4wd-system : E-FOUR </vt:lpstr>
      <vt:lpstr>veiligheid</vt:lpstr>
      <vt:lpstr>PowerPoint-presentatie</vt:lpstr>
      <vt:lpstr>PowerPoint-presentatie</vt:lpstr>
      <vt:lpstr>     Technische specificities         MY26    MY24</vt:lpstr>
      <vt:lpstr>Technische specificities  MY26  MY24</vt:lpstr>
      <vt:lpstr>Dimensions</vt:lpstr>
      <vt:lpstr>Price basket </vt:lpstr>
      <vt:lpstr>Sterke punten Suzuki Across</vt:lpstr>
      <vt:lpstr> Waarom kiezen voor de Suzuki Across? </vt:lpstr>
      <vt:lpstr>PowerPoint-presentatie</vt:lpstr>
      <vt:lpstr>Press kit</vt:lpstr>
      <vt:lpstr>PowerPoint-presentatie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Bart Hendrickx</dc:creator>
  <cp:lastModifiedBy>Bart Hendrickx</cp:lastModifiedBy>
  <cp:revision>4</cp:revision>
  <dcterms:created xsi:type="dcterms:W3CDTF">2026-08-26T07:58:50Z</dcterms:created>
  <dcterms:modified xsi:type="dcterms:W3CDTF">2026-08-30T20:03:21Z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0x0101004920B3C404AC8B48ACB952F4F3CA2AE4</vt:lpwstr>
  </property>
  <property fmtid="{D5CDD505-2E9C-101B-9397-08002B2CF9AE}" pid="3" name="MediaServiceImageTags">
    <vt:lpwstr/>
  </property>
</Properties>
</file>